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306" r:id="rId8"/>
    <p:sldId id="317" r:id="rId9"/>
    <p:sldId id="318" r:id="rId10"/>
    <p:sldId id="307" r:id="rId11"/>
    <p:sldId id="308" r:id="rId12"/>
    <p:sldId id="309" r:id="rId13"/>
    <p:sldId id="311" r:id="rId14"/>
    <p:sldId id="267" r:id="rId15"/>
    <p:sldId id="319" r:id="rId16"/>
    <p:sldId id="268" r:id="rId17"/>
    <p:sldId id="270" r:id="rId18"/>
    <p:sldId id="269" r:id="rId19"/>
    <p:sldId id="271" r:id="rId20"/>
    <p:sldId id="313" r:id="rId21"/>
    <p:sldId id="263" r:id="rId22"/>
    <p:sldId id="264" r:id="rId23"/>
    <p:sldId id="265" r:id="rId24"/>
    <p:sldId id="266" r:id="rId25"/>
    <p:sldId id="272" r:id="rId26"/>
    <p:sldId id="273" r:id="rId27"/>
    <p:sldId id="274" r:id="rId28"/>
    <p:sldId id="275" r:id="rId29"/>
    <p:sldId id="314" r:id="rId30"/>
    <p:sldId id="315" r:id="rId31"/>
    <p:sldId id="276" r:id="rId32"/>
    <p:sldId id="277" r:id="rId33"/>
    <p:sldId id="278" r:id="rId34"/>
    <p:sldId id="316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3B"/>
    <a:srgbClr val="FF0000"/>
    <a:srgbClr val="6600FF"/>
    <a:srgbClr val="FFD9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05047-6228-4022-B309-1FBB93E214A7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9BDF9-42BC-4F43-A39F-B1809424C63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BUDYNEK(korytarze)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BUDYNEK(kafeteria)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BUDYNEK(pokój</a:t>
            </a:r>
            <a:r>
              <a:rPr lang="pl-PL" baseline="0" dirty="0" smtClean="0"/>
              <a:t> nauczycielski)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BUDYNEK(hol/tylne</a:t>
            </a:r>
            <a:r>
              <a:rPr lang="pl-PL" baseline="0" dirty="0" smtClean="0"/>
              <a:t> wejście/</a:t>
            </a:r>
            <a:r>
              <a:rPr lang="pl-PL" baseline="0" dirty="0" err="1" smtClean="0"/>
              <a:t>bosiko</a:t>
            </a:r>
            <a:r>
              <a:rPr lang="pl-PL" baseline="0" dirty="0" smtClean="0"/>
              <a:t>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BUDYNEK(piwnica)</a:t>
            </a:r>
            <a:r>
              <a:rPr lang="pl-PL" baseline="0" dirty="0" smtClean="0"/>
              <a:t> i historia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HISTORIA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HISTORIA i MOŻE FOTA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HISTORIA I MOŻE FOTA(może</a:t>
            </a:r>
            <a:r>
              <a:rPr lang="pl-PL" baseline="0" dirty="0" smtClean="0"/>
              <a:t> już początek historii budynku)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HISTORIA BUDYNKU FOTA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HISTORIA FOTA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HERB/FOTA</a:t>
            </a:r>
            <a:r>
              <a:rPr lang="pl-PL" baseline="0" dirty="0" smtClean="0"/>
              <a:t> SZKOŁY/HERBU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TEKST WSTĘPU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FOTA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</a:t>
            </a:r>
            <a:r>
              <a:rPr lang="pl-PL" baseline="0" dirty="0" smtClean="0"/>
              <a:t> TBG, GOOGLE MAPS,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FOTA RED SQUARE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 red </a:t>
            </a:r>
            <a:r>
              <a:rPr lang="pl-PL" dirty="0" err="1" smtClean="0"/>
              <a:t>square</a:t>
            </a:r>
            <a:r>
              <a:rPr lang="pl-PL" baseline="0" dirty="0" smtClean="0"/>
              <a:t> (głowacki foto)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Kościół</a:t>
            </a:r>
            <a:r>
              <a:rPr lang="pl-PL" baseline="0" dirty="0" smtClean="0"/>
              <a:t> i jego historia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BUDYNEK(korytarze)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9BDF9-42BC-4F43-A39F-B1809424C635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2012-10-05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chemeClr val="tx2">
                <a:lumMod val="60000"/>
                <a:lumOff val="4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8278688" cy="1872208"/>
          </a:xfrm>
        </p:spPr>
        <p:txBody>
          <a:bodyPr>
            <a:noAutofit/>
          </a:bodyPr>
          <a:lstStyle/>
          <a:p>
            <a:r>
              <a:rPr lang="pl-PL" sz="9600" dirty="0" err="1" smtClean="0">
                <a:latin typeface="Vivaldi" pitchFamily="66" charset="0"/>
              </a:rPr>
              <a:t>Tendite</a:t>
            </a:r>
            <a:r>
              <a:rPr lang="pl-PL" sz="9600" dirty="0" smtClean="0">
                <a:latin typeface="Vivaldi" pitchFamily="66" charset="0"/>
              </a:rPr>
              <a:t> </a:t>
            </a:r>
            <a:r>
              <a:rPr lang="pl-PL" sz="9600" dirty="0" err="1" smtClean="0">
                <a:latin typeface="Vivaldi" pitchFamily="66" charset="0"/>
              </a:rPr>
              <a:t>in</a:t>
            </a:r>
            <a:r>
              <a:rPr lang="pl-PL" sz="9600" dirty="0" smtClean="0">
                <a:latin typeface="Vivaldi" pitchFamily="66" charset="0"/>
              </a:rPr>
              <a:t> astra </a:t>
            </a:r>
            <a:r>
              <a:rPr lang="pl-PL" sz="9600" dirty="0" err="1" smtClean="0">
                <a:latin typeface="Vivaldi" pitchFamily="66" charset="0"/>
              </a:rPr>
              <a:t>viri</a:t>
            </a:r>
            <a:endParaRPr lang="pl-PL" sz="9600" dirty="0">
              <a:latin typeface="Vivaldi" pitchFamily="66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	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23000"/>
              </a:schemeClr>
            </a:gs>
            <a:gs pos="21000">
              <a:srgbClr val="FFC0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pl-PL" dirty="0" smtClean="0">
                <a:latin typeface="Andalus" pitchFamily="18" charset="-78"/>
                <a:cs typeface="Andalus" pitchFamily="18" charset="-78"/>
              </a:rPr>
            </a:br>
            <a:endParaRPr lang="pl-PL" dirty="0"/>
          </a:p>
        </p:txBody>
      </p:sp>
      <p:pic>
        <p:nvPicPr>
          <p:cNvPr id="8" name="Obraz 7" descr="IMG_7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448214" cy="666936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572000" y="62068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14" name="Symbol zastępczy zawartości 7"/>
          <p:cNvSpPr txBox="1">
            <a:spLocks/>
          </p:cNvSpPr>
          <p:nvPr/>
        </p:nvSpPr>
        <p:spPr>
          <a:xfrm>
            <a:off x="4644008" y="188640"/>
            <a:ext cx="4499992" cy="666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Tarnobrzeg was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founded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XIV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century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by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Tarnowski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family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sz="30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Yes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family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which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patron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comes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sz="30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close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neighbourhood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city’s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main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square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with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a war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hero’s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Bartosz Głowacki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statue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(to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left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).</a:t>
            </a:r>
            <a:endParaRPr lang="pl-PL" sz="3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23000"/>
              </a:schemeClr>
            </a:gs>
            <a:gs pos="21000">
              <a:srgbClr val="FFC0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7"/>
          <p:cNvSpPr txBox="1">
            <a:spLocks/>
          </p:cNvSpPr>
          <p:nvPr/>
        </p:nvSpPr>
        <p:spPr>
          <a:xfrm>
            <a:off x="827584" y="5661248"/>
            <a:ext cx="7416824" cy="11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main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square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named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after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war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hero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, but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it’s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commonly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called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„red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sqaure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”.</a:t>
            </a:r>
          </a:p>
          <a:p>
            <a:endParaRPr lang="pl-PL" sz="3000" dirty="0" smtClean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Obraz 6" descr="tbg pl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6632"/>
            <a:ext cx="7416824" cy="55626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23000"/>
              </a:schemeClr>
            </a:gs>
            <a:gs pos="21000">
              <a:srgbClr val="FFC0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75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767" y="116632"/>
            <a:ext cx="4400225" cy="6597352"/>
          </a:xfrm>
          <a:prstGeom prst="rect">
            <a:avLst/>
          </a:prstGeom>
        </p:spPr>
      </p:pic>
      <p:sp>
        <p:nvSpPr>
          <p:cNvPr id="5" name="Symbol zastępczy zawartości 7"/>
          <p:cNvSpPr txBox="1">
            <a:spLocks/>
          </p:cNvSpPr>
          <p:nvPr/>
        </p:nvSpPr>
        <p:spPr>
          <a:xfrm>
            <a:off x="4572000" y="836712"/>
            <a:ext cx="45720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symbol of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Tarnobrzeg,the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Dominican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Monastery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XVII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century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sz="30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As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can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see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located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close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„red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sqaure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”.</a:t>
            </a:r>
          </a:p>
          <a:p>
            <a:endParaRPr lang="pl-PL" sz="30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just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behind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000" dirty="0" err="1" smtClean="0">
                <a:latin typeface="Andalus" pitchFamily="18" charset="-78"/>
                <a:cs typeface="Andalus" pitchFamily="18" charset="-78"/>
              </a:rPr>
              <a:t>corner</a:t>
            </a:r>
            <a:r>
              <a:rPr lang="pl-PL" sz="3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sz="3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ack2SchoolBooks-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88640"/>
            <a:ext cx="4680585" cy="685800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eb-50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5" y="404664"/>
            <a:ext cx="5760641" cy="3837270"/>
          </a:xfrm>
          <a:prstGeom prst="rect">
            <a:avLst/>
          </a:prstGeom>
        </p:spPr>
      </p:pic>
      <p:sp>
        <p:nvSpPr>
          <p:cNvPr id="5" name="Symbol zastępczy zawartości 7"/>
          <p:cNvSpPr txBox="1">
            <a:spLocks/>
          </p:cNvSpPr>
          <p:nvPr/>
        </p:nvSpPr>
        <p:spPr>
          <a:xfrm>
            <a:off x="6012160" y="476672"/>
            <a:ext cx="3168352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Our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present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location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on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Dominikanska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Street.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395536" y="42930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In 1998/1999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our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school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transfered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to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this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, much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more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comfortable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,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location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in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the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centre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of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the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city’s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old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town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web-5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7799070" cy="5200650"/>
          </a:xfrm>
          <a:prstGeom prst="rect">
            <a:avLst/>
          </a:prstGeom>
        </p:spPr>
      </p:pic>
      <p:sp>
        <p:nvSpPr>
          <p:cNvPr id="9" name="Symbol zastępczy zawartości 7"/>
          <p:cNvSpPr txBox="1">
            <a:spLocks/>
          </p:cNvSpPr>
          <p:nvPr/>
        </p:nvSpPr>
        <p:spPr>
          <a:xfrm>
            <a:off x="395536" y="56612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pl-PL" sz="4800" dirty="0" smtClean="0">
                <a:latin typeface="Andalus" pitchFamily="18" charset="-78"/>
                <a:cs typeface="Andalus" pitchFamily="18" charset="-78"/>
              </a:rPr>
              <a:t>WE</a:t>
            </a:r>
            <a:r>
              <a:rPr kumimoji="0" lang="pl-PL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LCOME</a:t>
            </a:r>
            <a:r>
              <a:rPr kumimoji="0" lang="pl-PL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IN OUR SCHOOL</a:t>
            </a:r>
            <a:endParaRPr kumimoji="0" lang="pl-PL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eb-5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404664"/>
            <a:ext cx="5726035" cy="3816424"/>
          </a:xfrm>
          <a:prstGeom prst="rect">
            <a:avLst/>
          </a:prstGeom>
        </p:spPr>
      </p:pic>
      <p:pic>
        <p:nvPicPr>
          <p:cNvPr id="5" name="Obraz 4" descr="web-5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564904"/>
            <a:ext cx="5989671" cy="399213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444208" y="476672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left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main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hall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1520" y="4509120"/>
            <a:ext cx="2483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right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hallway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eb-5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404664"/>
            <a:ext cx="6590339" cy="4392487"/>
          </a:xfrm>
          <a:prstGeom prst="rect">
            <a:avLst/>
          </a:prstGeom>
        </p:spPr>
      </p:pic>
      <p:pic>
        <p:nvPicPr>
          <p:cNvPr id="5" name="Obraz 4" descr="web-5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3379" y="2636912"/>
            <a:ext cx="5963315" cy="397651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99592" y="4869160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teachers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’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room</a:t>
            </a:r>
            <a:endParaRPr lang="pl-PL" sz="36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eb-5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6484149" cy="4680520"/>
          </a:xfrm>
          <a:prstGeom prst="rect">
            <a:avLst/>
          </a:prstGeom>
        </p:spPr>
      </p:pic>
      <p:pic>
        <p:nvPicPr>
          <p:cNvPr id="5" name="Obraz 4" descr="web-5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907" y="2492896"/>
            <a:ext cx="6158188" cy="410445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020272" y="404664"/>
            <a:ext cx="2016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left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backyard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51520" y="5229200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right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back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entrance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rgbClr val="00B050">
                <a:alpha val="67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eb-5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9688"/>
            <a:ext cx="5976664" cy="398541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44208" y="332656"/>
            <a:ext cx="2699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dungeon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pretty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creppy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isn’t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?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465313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many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legends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regarding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tied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to 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rich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history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bulding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 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691680" y="5877272"/>
            <a:ext cx="5486400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" name="Obraz 9" descr="log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548680"/>
            <a:ext cx="5328592" cy="5208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NIGHTS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772816"/>
            <a:ext cx="7272808" cy="54220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HISTORY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endParaRPr lang="pl-PL" sz="38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After the year 1989</a:t>
            </a: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,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800" dirty="0" err="1" smtClean="0">
                <a:latin typeface="Andalus" pitchFamily="18" charset="-78"/>
                <a:cs typeface="Andalus" pitchFamily="18" charset="-78"/>
              </a:rPr>
              <a:t>due</a:t>
            </a: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 to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 many reforms </a:t>
            </a: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of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 Polish educational system, a lot of private schools started to be founded all over our country.</a:t>
            </a:r>
            <a:endParaRPr lang="pl-PL" sz="3800" dirty="0" smtClean="0">
              <a:latin typeface="Andalus" pitchFamily="18" charset="-78"/>
              <a:cs typeface="Andalus" pitchFamily="18" charset="-78"/>
            </a:endParaRPr>
          </a:p>
          <a:p>
            <a:endParaRPr lang="pl-PL" sz="38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The idea appeared also in </a:t>
            </a:r>
            <a:r>
              <a:rPr lang="en-US" sz="3800" dirty="0" err="1" smtClean="0">
                <a:latin typeface="Andalus" pitchFamily="18" charset="-78"/>
                <a:cs typeface="Andalus" pitchFamily="18" charset="-78"/>
              </a:rPr>
              <a:t>Tarnobrzeg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, where a group of ambitious teachers from different schools decided to start the </a:t>
            </a:r>
            <a:r>
              <a:rPr lang="en-US" sz="3800" dirty="0" err="1" smtClean="0">
                <a:latin typeface="Andalus" pitchFamily="18" charset="-78"/>
                <a:cs typeface="Andalus" pitchFamily="18" charset="-78"/>
              </a:rPr>
              <a:t>Tarnobrzeg’s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 Common Educational Society.</a:t>
            </a:r>
            <a:endParaRPr lang="pl-PL" sz="3800" dirty="0" smtClean="0">
              <a:latin typeface="Andalus" pitchFamily="18" charset="-78"/>
              <a:cs typeface="Andalus" pitchFamily="18" charset="-78"/>
            </a:endParaRPr>
          </a:p>
          <a:p>
            <a:endParaRPr lang="pl-PL" sz="38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In 1990, with the help of a few future students’ parents and the local administration, they established the First Social High School</a:t>
            </a: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under the </a:t>
            </a:r>
            <a:r>
              <a:rPr lang="en-US" sz="3800" dirty="0" err="1" smtClean="0">
                <a:latin typeface="Andalus" pitchFamily="18" charset="-78"/>
                <a:cs typeface="Andalus" pitchFamily="18" charset="-78"/>
              </a:rPr>
              <a:t>patronate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 of hetman Jan </a:t>
            </a:r>
            <a:r>
              <a:rPr lang="en-US" sz="3800" dirty="0" err="1" smtClean="0">
                <a:latin typeface="Andalus" pitchFamily="18" charset="-78"/>
                <a:cs typeface="Andalus" pitchFamily="18" charset="-78"/>
              </a:rPr>
              <a:t>Tarnowski</a:t>
            </a:r>
            <a:r>
              <a:rPr lang="en-US" sz="3800" dirty="0" smtClean="0">
                <a:latin typeface="Andalus" pitchFamily="18" charset="-78"/>
                <a:cs typeface="Andalus" pitchFamily="18" charset="-78"/>
              </a:rPr>
              <a:t>, commonly called „the Hetman”.</a:t>
            </a:r>
            <a:r>
              <a:rPr lang="pl-PL" sz="3800" dirty="0" smtClean="0">
                <a:latin typeface="Andalus" pitchFamily="18" charset="-78"/>
                <a:cs typeface="Andalus" pitchFamily="18" charset="-78"/>
              </a:rPr>
              <a:t>	</a:t>
            </a:r>
          </a:p>
          <a:p>
            <a:pPr>
              <a:buNone/>
            </a:pPr>
            <a:r>
              <a:rPr lang="pl-PL" dirty="0" smtClean="0"/>
              <a:t>		</a:t>
            </a:r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67544" y="44624"/>
            <a:ext cx="8229600" cy="77768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</a:t>
            </a: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 beginning, the school had to fit in only one wing of the ground floor in the building where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nowadays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Tarnobrzeg’s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Agency of Regional Development is located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had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been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until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1998/1999.</a:t>
            </a:r>
          </a:p>
          <a:p>
            <a:pPr>
              <a:buNone/>
            </a:pP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Hetman’s building is located on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Dominika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n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ska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Street and has long and interesting history.</a:t>
            </a: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endParaRPr lang="pl-PL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0" y="-243408"/>
            <a:ext cx="5076056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</a:p>
          <a:p>
            <a:pPr>
              <a:buNone/>
            </a:pPr>
            <a:r>
              <a:rPr lang="pl-PL" dirty="0" smtClean="0"/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Hetman’s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building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used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to be a part of Tarnowski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countship’s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properties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served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as a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stable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reason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patron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hetman Tarnowski of Leliwa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arms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dirty="0"/>
          </a:p>
        </p:txBody>
      </p:sp>
      <p:pic>
        <p:nvPicPr>
          <p:cNvPr id="8" name="Obraz 7" descr="HerbLeliw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404664"/>
            <a:ext cx="3962400" cy="570547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39552" y="522920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right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Tarnowski’s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arms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Leliwa.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32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1064493"/>
            <a:ext cx="8229600" cy="5172819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district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court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was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moved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dungeon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showed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before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earned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it’s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chilling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tales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period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</a:p>
          <a:p>
            <a:pPr algn="ctr">
              <a:buNone/>
            </a:pP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But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enough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history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let’s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move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more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up-to-date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400" dirty="0" err="1" smtClean="0">
                <a:latin typeface="Andalus" pitchFamily="18" charset="-78"/>
                <a:cs typeface="Andalus" pitchFamily="18" charset="-78"/>
              </a:rPr>
              <a:t>events</a:t>
            </a:r>
            <a:r>
              <a:rPr lang="pl-PL" sz="44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4400" dirty="0" smtClean="0">
              <a:latin typeface="Andalus" pitchFamily="18" charset="-78"/>
              <a:cs typeface="Andalus" pitchFamily="18" charset="-78"/>
            </a:endParaRPr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ditorialp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641095" y="692696"/>
            <a:ext cx="6502904" cy="6165304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EDUCATION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100000">
              <a:srgbClr val="6600FF">
                <a:alpha val="8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88640"/>
            <a:ext cx="5376597" cy="403244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39552" y="4437112"/>
            <a:ext cx="84249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In Poland,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age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16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start a 3-year high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vocational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ended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with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xam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aturity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– a big test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wchich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enables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to go 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university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868144" y="404664"/>
            <a:ext cx="327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theExam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aturity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Polish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i="1" dirty="0" smtClean="0">
                <a:latin typeface="Andalus" pitchFamily="18" charset="-78"/>
                <a:cs typeface="Andalus" pitchFamily="18" charset="-78"/>
              </a:rPr>
              <a:t>matura</a:t>
            </a:r>
            <a:endParaRPr lang="pl-PL" sz="3200" i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100000">
              <a:srgbClr val="6600FF">
                <a:alpha val="8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90465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Most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students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choose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first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option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which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called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LICEUM.</a:t>
            </a:r>
          </a:p>
          <a:p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In public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institutions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decide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educatinal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direction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choose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for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example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math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physics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art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given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particular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schelude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Although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major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classes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learn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all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subject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general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100000">
              <a:srgbClr val="6600FF">
                <a:alpha val="8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581128"/>
            <a:ext cx="8568952" cy="197708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3500" dirty="0" smtClean="0"/>
              <a:t>	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private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, so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pay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fee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But,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schedules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more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individual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We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also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choose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major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subjects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, but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can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mix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all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categories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, for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example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500" dirty="0" err="1" smtClean="0">
                <a:latin typeface="Andalus" pitchFamily="18" charset="-78"/>
                <a:cs typeface="Andalus" pitchFamily="18" charset="-78"/>
              </a:rPr>
              <a:t>phisics</a:t>
            </a:r>
            <a:r>
              <a:rPr lang="pl-PL" sz="3500" dirty="0" smtClean="0">
                <a:latin typeface="Andalus" pitchFamily="18" charset="-78"/>
                <a:cs typeface="Andalus" pitchFamily="18" charset="-78"/>
              </a:rPr>
              <a:t> and art.</a:t>
            </a:r>
            <a:endParaRPr lang="pl-PL" sz="3500" dirty="0" smtClean="0">
              <a:latin typeface="Andalus" pitchFamily="18" charset="-78"/>
              <a:cs typeface="Andalus" pitchFamily="18" charset="-78"/>
            </a:endParaRPr>
          </a:p>
          <a:p>
            <a:endParaRPr lang="pl-PL" dirty="0"/>
          </a:p>
        </p:txBody>
      </p:sp>
      <p:pic>
        <p:nvPicPr>
          <p:cNvPr id="4" name="Obraz 3" descr="web-5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565736" cy="428311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948264" y="260648"/>
            <a:ext cx="1944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left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chemistry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classroom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100000">
              <a:srgbClr val="6600FF">
                <a:alpha val="8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web-5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459"/>
          <a:stretch>
            <a:fillRect/>
          </a:stretch>
        </p:blipFill>
        <p:spPr>
          <a:xfrm>
            <a:off x="4693935" y="188640"/>
            <a:ext cx="4342561" cy="4392488"/>
          </a:xfrm>
        </p:spPr>
      </p:pic>
      <p:sp>
        <p:nvSpPr>
          <p:cNvPr id="7" name="pole tekstowe 6"/>
          <p:cNvSpPr txBox="1"/>
          <p:nvPr/>
        </p:nvSpPr>
        <p:spPr>
          <a:xfrm>
            <a:off x="179512" y="260648"/>
            <a:ext cx="47525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Chosing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own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major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subjects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impossible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public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concentrate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mostly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chosen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subjects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learning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just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basics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others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9512" y="4797152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last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third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year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LICEUM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education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onlly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major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calsses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which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allows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foucus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material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will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need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pl-PL" sz="3200" i="1" dirty="0" smtClean="0">
                <a:latin typeface="Andalus" pitchFamily="18" charset="-78"/>
                <a:cs typeface="Andalus" pitchFamily="18" charset="-78"/>
              </a:rPr>
              <a:t>matura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exam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2357295" cy="2304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3284984"/>
            <a:ext cx="8147248" cy="284117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pl-PL" sz="3200" dirty="0" smtClean="0"/>
              <a:t>	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inscription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you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saw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beginning</a:t>
            </a:r>
            <a:r>
              <a:rPr lang="pl-PL" sz="3200" dirty="0" smtClean="0"/>
              <a:t>, </a:t>
            </a:r>
            <a:r>
              <a:rPr lang="pl-PL" sz="3200" b="1" dirty="0" smtClean="0">
                <a:latin typeface="Vivaldi" pitchFamily="66" charset="0"/>
              </a:rPr>
              <a:t>„</a:t>
            </a:r>
            <a:r>
              <a:rPr lang="pl-PL" sz="3200" b="1" dirty="0" err="1" smtClean="0">
                <a:latin typeface="Vivaldi" pitchFamily="66" charset="0"/>
              </a:rPr>
              <a:t>Tendite</a:t>
            </a:r>
            <a:r>
              <a:rPr lang="pl-PL" sz="3200" b="1" dirty="0" smtClean="0">
                <a:latin typeface="Vivaldi" pitchFamily="66" charset="0"/>
              </a:rPr>
              <a:t> </a:t>
            </a:r>
            <a:r>
              <a:rPr lang="pl-PL" sz="3200" b="1" dirty="0" err="1" smtClean="0">
                <a:latin typeface="Vivaldi" pitchFamily="66" charset="0"/>
              </a:rPr>
              <a:t>in</a:t>
            </a:r>
            <a:r>
              <a:rPr lang="pl-PL" sz="3200" b="1" dirty="0" smtClean="0">
                <a:latin typeface="Vivaldi" pitchFamily="66" charset="0"/>
              </a:rPr>
              <a:t> astra </a:t>
            </a:r>
            <a:r>
              <a:rPr lang="pl-PL" sz="3200" b="1" dirty="0" err="1" smtClean="0">
                <a:latin typeface="Vivaldi" pitchFamily="66" charset="0"/>
              </a:rPr>
              <a:t>viri</a:t>
            </a:r>
            <a:r>
              <a:rPr lang="pl-PL" sz="3200" b="1" dirty="0" smtClean="0">
                <a:latin typeface="Vivaldi" pitchFamily="66" charset="0"/>
              </a:rPr>
              <a:t>”</a:t>
            </a:r>
            <a:r>
              <a:rPr lang="pl-PL" sz="3200" b="1" dirty="0" smtClean="0"/>
              <a:t> </a:t>
            </a:r>
            <a:r>
              <a:rPr lang="pl-PL" sz="3200" dirty="0" smtClean="0"/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motto.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means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 „Reach for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stars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”.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	And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we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try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achieve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pl-PL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491880" y="476673"/>
            <a:ext cx="5400600" cy="288032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l-PL" sz="3200" dirty="0" smtClean="0"/>
              <a:t>	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school’s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logo.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	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It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shows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It’s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 patron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who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Hetman Jan 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Tarnowski.</a:t>
            </a: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	He was </a:t>
            </a:r>
            <a:r>
              <a:rPr lang="pl-PL" sz="3200" noProof="0" dirty="0" err="1" smtClean="0">
                <a:latin typeface="Andalus" pitchFamily="18" charset="-78"/>
                <a:cs typeface="Andalus" pitchFamily="18" charset="-78"/>
              </a:rPr>
              <a:t>Poland’s</a:t>
            </a: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noProof="0" dirty="0" err="1" smtClean="0">
                <a:latin typeface="Andalus" pitchFamily="18" charset="-78"/>
                <a:cs typeface="Andalus" pitchFamily="18" charset="-78"/>
              </a:rPr>
              <a:t>military</a:t>
            </a: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noProof="0" dirty="0" err="1" smtClean="0">
                <a:latin typeface="Andalus" pitchFamily="18" charset="-78"/>
                <a:cs typeface="Andalus" pitchFamily="18" charset="-78"/>
              </a:rPr>
              <a:t>officer</a:t>
            </a: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noProof="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 XIV </a:t>
            </a:r>
            <a:r>
              <a:rPr lang="pl-PL" sz="3200" noProof="0" dirty="0" err="1" smtClean="0">
                <a:latin typeface="Andalus" pitchFamily="18" charset="-78"/>
                <a:cs typeface="Andalus" pitchFamily="18" charset="-78"/>
              </a:rPr>
              <a:t>centrury</a:t>
            </a:r>
            <a:r>
              <a:rPr lang="pl-PL" sz="3200" noProof="0" dirty="0" smtClean="0">
                <a:latin typeface="Andalus" pitchFamily="18" charset="-78"/>
                <a:cs typeface="Andalus" pitchFamily="18" charset="-78"/>
              </a:rPr>
              <a:t>.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100000">
              <a:srgbClr val="6600FF">
                <a:alpha val="8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web-5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480720" cy="4319425"/>
          </a:xfrm>
        </p:spPr>
      </p:pic>
      <p:sp>
        <p:nvSpPr>
          <p:cNvPr id="6" name="Prostokąt 5"/>
          <p:cNvSpPr/>
          <p:nvPr/>
        </p:nvSpPr>
        <p:spPr>
          <a:xfrm>
            <a:off x="6804248" y="404664"/>
            <a:ext cx="2160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left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:</a:t>
            </a:r>
          </a:p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dissection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classroom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3528" y="4653136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Thanks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system, we aren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not „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over-packed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”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with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knowledge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classes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and we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also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better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prepared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exams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THE FUN PART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troll-troll-dad-dance-jump-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512564" y="0"/>
            <a:ext cx="4631436" cy="68580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Everybody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knows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not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only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educational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institution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That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don’t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forget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fun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organize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many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discos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ski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camps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trips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festivals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other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events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pl-PL" dirty="0" smtClean="0"/>
          </a:p>
          <a:p>
            <a:pPr algn="ctr"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Let’s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see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some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them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!</a:t>
            </a:r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4545702"/>
            <a:ext cx="18722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6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trips</a:t>
            </a:r>
            <a:endParaRPr lang="pl-PL" sz="6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Obraz 5" descr="ustro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5715000" cy="3810000"/>
          </a:xfrm>
          <a:prstGeom prst="rect">
            <a:avLst/>
          </a:prstGeom>
        </p:spPr>
      </p:pic>
      <p:pic>
        <p:nvPicPr>
          <p:cNvPr id="5" name="Obraz 4" descr="krejz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1780" y="2420888"/>
            <a:ext cx="6255060" cy="41700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4545702"/>
            <a:ext cx="2771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6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Ski</a:t>
            </a:r>
            <a:r>
              <a:rPr lang="pl-PL" sz="6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Camps</a:t>
            </a:r>
            <a:endParaRPr lang="pl-PL" sz="6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Obraz 6" descr="nart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688632" cy="4266474"/>
          </a:xfrm>
          <a:prstGeom prst="rect">
            <a:avLst/>
          </a:prstGeom>
        </p:spPr>
      </p:pic>
      <p:pic>
        <p:nvPicPr>
          <p:cNvPr id="6" name="Obraz 5" descr="nar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98884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545702"/>
            <a:ext cx="31318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6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festivals</a:t>
            </a:r>
            <a:endParaRPr lang="pl-PL" sz="6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7" name="Obraz 6" descr="web-5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552728" cy="4367419"/>
          </a:xfrm>
          <a:prstGeom prst="rect">
            <a:avLst/>
          </a:prstGeom>
        </p:spPr>
      </p:pic>
      <p:pic>
        <p:nvPicPr>
          <p:cNvPr id="6" name="Obraz 5" descr="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0496" y="2558752"/>
            <a:ext cx="6096000" cy="4038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4545702"/>
            <a:ext cx="31318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6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6600" dirty="0" err="1" smtClean="0">
                <a:latin typeface="Andalus" pitchFamily="18" charset="-78"/>
                <a:cs typeface="Andalus" pitchFamily="18" charset="-78"/>
              </a:rPr>
              <a:t>sports</a:t>
            </a:r>
            <a:endParaRPr lang="pl-PL" sz="66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Obraz 7" descr="ore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760640" cy="4320480"/>
          </a:xfrm>
          <a:prstGeom prst="rect">
            <a:avLst/>
          </a:prstGeom>
        </p:spPr>
      </p:pic>
      <p:pic>
        <p:nvPicPr>
          <p:cNvPr id="7" name="Obraz 6" descr="cross coun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84482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more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!</a:t>
            </a:r>
          </a:p>
          <a:p>
            <a:pPr algn="ctr"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also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organize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:</a:t>
            </a:r>
          </a:p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Music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poetry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concerts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</a:t>
            </a: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Cabartes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</a:t>
            </a:r>
            <a:endParaRPr lang="pl-PL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Talent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shows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</a:t>
            </a:r>
          </a:p>
          <a:p>
            <a:pPr algn="ctr">
              <a:buNone/>
            </a:pP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Fashion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shows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</a:t>
            </a:r>
          </a:p>
          <a:p>
            <a:pPr algn="ctr">
              <a:buNone/>
            </a:pP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Biology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&amp;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Chemistry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Nights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dirty="0" smtClean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89000">
              <a:srgbClr val="FF3B3B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661867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>
                <a:latin typeface="Andalus" pitchFamily="18" charset="-78"/>
                <a:cs typeface="Andalus" pitchFamily="18" charset="-78"/>
              </a:rPr>
              <a:t>We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also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internet</a:t>
            </a:r>
            <a:r>
              <a:rPr lang="pl-PL" dirty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newspaper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students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post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almost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everything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they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want.</a:t>
            </a:r>
          </a:p>
          <a:p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called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„Goniec Hetmański”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which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means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„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Captain’s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messenger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”.</a:t>
            </a:r>
            <a:endParaRPr lang="pl-PL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Obraz 3" descr="gonie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634921" cy="126984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03648" y="170080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Logo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newspaper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succ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6728" y="1800200"/>
            <a:ext cx="5877272" cy="5877272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22313" y="3933056"/>
            <a:ext cx="7772400" cy="1362075"/>
          </a:xfrm>
        </p:spPr>
        <p:txBody>
          <a:bodyPr/>
          <a:lstStyle/>
          <a:p>
            <a:r>
              <a:rPr lang="pl-PL" dirty="0" smtClean="0"/>
              <a:t>THE </a:t>
            </a:r>
            <a:r>
              <a:rPr lang="pl-PL" dirty="0" err="1" smtClean="0"/>
              <a:t>achievements</a:t>
            </a:r>
            <a:endParaRPr lang="pl-PL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63272" cy="1152128"/>
          </a:xfrm>
        </p:spPr>
        <p:txBody>
          <a:bodyPr>
            <a:normAutofit fontScale="90000"/>
          </a:bodyPr>
          <a:lstStyle/>
          <a:p>
            <a:r>
              <a:rPr lang="pl-PL" b="1" u="sng" dirty="0" smtClean="0">
                <a:latin typeface="Book Antiqua" pitchFamily="18" charset="0"/>
              </a:rPr>
              <a:t>Zespół Szkół Społecznych im. Jana Hetmana w Tarnobrzegu</a:t>
            </a:r>
            <a:endParaRPr lang="pl-PL" b="1" u="sng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But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It’s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not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only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This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 place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history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myths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meet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modernity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Where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both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lifelong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tradition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fresh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teenagers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’ point of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view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matter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r>
              <a:rPr lang="pl-PL" dirty="0" smtClean="0">
                <a:latin typeface="Andalus" pitchFamily="18" charset="-78"/>
                <a:cs typeface="Andalus" pitchFamily="18" charset="-78"/>
              </a:rPr>
              <a:t>	A place of </a:t>
            </a:r>
            <a:r>
              <a:rPr lang="pl-PL" dirty="0" err="1">
                <a:latin typeface="Andalus" pitchFamily="18" charset="-78"/>
                <a:cs typeface="Andalus" pitchFamily="18" charset="-78"/>
              </a:rPr>
              <a:t>e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ducation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, entertainment and a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unique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dirty="0" err="1" smtClean="0">
                <a:latin typeface="Andalus" pitchFamily="18" charset="-78"/>
                <a:cs typeface="Andalus" pitchFamily="18" charset="-78"/>
              </a:rPr>
              <a:t>atmosphere</a:t>
            </a:r>
            <a:r>
              <a:rPr lang="pl-PL" dirty="0" smtClean="0">
                <a:latin typeface="Andalus" pitchFamily="18" charset="-78"/>
                <a:cs typeface="Andalus" pitchFamily="18" charset="-78"/>
              </a:rPr>
              <a:t> . </a:t>
            </a:r>
            <a:endParaRPr lang="pl-PL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403648" y="260648"/>
            <a:ext cx="6084168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Our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</a:t>
            </a:r>
            <a:r>
              <a:rPr kumimoji="0" lang="pl-P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school’s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</a:t>
            </a:r>
            <a:r>
              <a:rPr kumimoji="0" lang="pl-P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name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 </a:t>
            </a:r>
            <a:r>
              <a:rPr kumimoji="0" lang="pl-P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is</a:t>
            </a: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67000">
              <a:schemeClr val="accent6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already</a:t>
            </a:r>
            <a:r>
              <a:rPr lang="pl-PL" dirty="0" smtClean="0"/>
              <a:t> </a:t>
            </a:r>
            <a:r>
              <a:rPr lang="pl-PL" dirty="0" err="1" smtClean="0"/>
              <a:t>know</a:t>
            </a:r>
            <a:r>
              <a:rPr lang="pl-PL" dirty="0" smtClean="0"/>
              <a:t> much </a:t>
            </a:r>
            <a:r>
              <a:rPr lang="pl-PL" dirty="0" err="1" smtClean="0"/>
              <a:t>about</a:t>
            </a:r>
            <a:r>
              <a:rPr lang="pl-PL" dirty="0" smtClean="0"/>
              <a:t>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and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must</a:t>
            </a:r>
            <a:r>
              <a:rPr lang="pl-PL" dirty="0" smtClean="0"/>
              <a:t> be </a:t>
            </a:r>
            <a:r>
              <a:rPr lang="pl-PL" dirty="0" err="1" smtClean="0"/>
              <a:t>wondering</a:t>
            </a:r>
            <a:r>
              <a:rPr lang="pl-PL" dirty="0" smtClean="0"/>
              <a:t>: „</a:t>
            </a:r>
            <a:r>
              <a:rPr lang="pl-PL" dirty="0" err="1" smtClean="0"/>
              <a:t>How</a:t>
            </a:r>
            <a:r>
              <a:rPr lang="pl-PL" dirty="0" smtClean="0"/>
              <a:t> </a:t>
            </a:r>
            <a:r>
              <a:rPr lang="pl-PL" dirty="0" err="1" smtClean="0"/>
              <a:t>does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all</a:t>
            </a:r>
            <a:r>
              <a:rPr lang="pl-PL" dirty="0" smtClean="0"/>
              <a:t> </a:t>
            </a:r>
            <a:r>
              <a:rPr lang="pl-PL" dirty="0" err="1" smtClean="0"/>
              <a:t>turns</a:t>
            </a:r>
            <a:r>
              <a:rPr lang="pl-PL" dirty="0" smtClean="0"/>
              <a:t> out?”</a:t>
            </a:r>
          </a:p>
          <a:p>
            <a:pPr>
              <a:buNone/>
            </a:pPr>
            <a:r>
              <a:rPr lang="pl-PL" dirty="0" smtClean="0"/>
              <a:t>	And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answer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:</a:t>
            </a:r>
          </a:p>
          <a:p>
            <a:pPr algn="ctr">
              <a:buNone/>
            </a:pPr>
            <a:r>
              <a:rPr lang="pl-PL" dirty="0" smtClean="0"/>
              <a:t>	</a:t>
            </a:r>
            <a:r>
              <a:rPr lang="pl-PL" sz="12000" b="1" i="1" dirty="0" smtClean="0">
                <a:latin typeface="Chiller" pitchFamily="82" charset="0"/>
              </a:rPr>
              <a:t>AWESOME</a:t>
            </a:r>
            <a:endParaRPr lang="pl-PL" sz="12000" b="1" i="1" dirty="0">
              <a:latin typeface="Chiller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67000">
              <a:schemeClr val="accent6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schools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was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announced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to be </a:t>
            </a:r>
            <a:r>
              <a:rPr lang="pl-PL" sz="4000" u="sng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u="sng" dirty="0" err="1" smtClean="0">
                <a:latin typeface="Andalus" pitchFamily="18" charset="-78"/>
                <a:cs typeface="Andalus" pitchFamily="18" charset="-78"/>
              </a:rPr>
              <a:t>best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home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city.</a:t>
            </a: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was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also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4th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province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And 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114th </a:t>
            </a:r>
            <a:r>
              <a:rPr lang="pl-PL" sz="4000" u="sng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Poland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! </a:t>
            </a:r>
            <a:endParaRPr lang="pl-PL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67000">
              <a:schemeClr val="accent6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548680"/>
            <a:ext cx="8363272" cy="557748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Last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years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exam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maturity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turned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out to be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really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good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students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mathematics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maturity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exams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resoults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placed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1th </a:t>
            </a:r>
            <a:r>
              <a:rPr lang="pl-PL" sz="4000" u="sng" dirty="0" err="1" smtClean="0">
                <a:latin typeface="Andalus" pitchFamily="18" charset="-78"/>
                <a:cs typeface="Andalus" pitchFamily="18" charset="-78"/>
              </a:rPr>
              <a:t>position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province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And, on </a:t>
            </a:r>
            <a:r>
              <a:rPr lang="pl-PL" sz="4000" b="1" u="sng" dirty="0" smtClean="0">
                <a:latin typeface="Andalus" pitchFamily="18" charset="-78"/>
                <a:cs typeface="Andalus" pitchFamily="18" charset="-78"/>
              </a:rPr>
              <a:t>5th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u="sng" dirty="0" err="1" smtClean="0">
                <a:latin typeface="Andalus" pitchFamily="18" charset="-78"/>
                <a:cs typeface="Andalus" pitchFamily="18" charset="-78"/>
              </a:rPr>
              <a:t>position</a:t>
            </a:r>
            <a:r>
              <a:rPr lang="pl-PL" sz="4000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b="1" u="sng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b="1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b="1" u="sng" dirty="0" smtClean="0">
                <a:latin typeface="Andalus" pitchFamily="18" charset="-78"/>
                <a:cs typeface="Andalus" pitchFamily="18" charset="-78"/>
              </a:rPr>
              <a:t>Poland.</a:t>
            </a:r>
          </a:p>
          <a:p>
            <a:pPr>
              <a:buNone/>
            </a:pPr>
            <a:endParaRPr lang="pl-PL" sz="4000" b="1" u="sng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67000">
              <a:schemeClr val="accent6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Lots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students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takes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part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knowledge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contest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Last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years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four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them</a:t>
            </a:r>
            <a:r>
              <a:rPr lang="pl-PL" sz="40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had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won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subjects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Math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History</a:t>
            </a:r>
            <a:r>
              <a:rPr lang="pl-PL" sz="4000" dirty="0">
                <a:latin typeface="Andalus" pitchFamily="18" charset="-78"/>
                <a:cs typeface="Andalus" pitchFamily="18" charset="-78"/>
              </a:rPr>
              <a:t>,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Geography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Poetry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Art.  </a:t>
            </a:r>
            <a:endParaRPr lang="pl-PL" sz="4000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pl-PL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bg1"/>
            </a:gs>
            <a:gs pos="67000">
              <a:schemeClr val="accent6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We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have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a lot of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scholarship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holders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too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algn="ctr">
              <a:buNone/>
            </a:pPr>
            <a:endParaRPr lang="pl-PL" sz="40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	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scholarships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both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funded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by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schools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and by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our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Ministry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4000" dirty="0" err="1" smtClean="0">
                <a:latin typeface="Andalus" pitchFamily="18" charset="-78"/>
                <a:cs typeface="Andalus" pitchFamily="18" charset="-78"/>
              </a:rPr>
              <a:t>Education</a:t>
            </a:r>
            <a:r>
              <a:rPr lang="pl-PL" sz="40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2000">
              <a:schemeClr val="tx2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40960" cy="2952328"/>
          </a:xfrm>
        </p:spPr>
        <p:txBody>
          <a:bodyPr>
            <a:noAutofit/>
          </a:bodyPr>
          <a:lstStyle/>
          <a:p>
            <a:r>
              <a:rPr lang="pl-PL" sz="6600" dirty="0" smtClean="0">
                <a:latin typeface="Book Antiqua" pitchFamily="18" charset="0"/>
              </a:rPr>
              <a:t/>
            </a:r>
            <a:br>
              <a:rPr lang="pl-PL" sz="6600" dirty="0" smtClean="0">
                <a:latin typeface="Book Antiqua" pitchFamily="18" charset="0"/>
              </a:rPr>
            </a:br>
            <a:r>
              <a:rPr lang="pl-PL" sz="6600" dirty="0">
                <a:latin typeface="Book Antiqua" pitchFamily="18" charset="0"/>
              </a:rPr>
              <a:t/>
            </a:r>
            <a:br>
              <a:rPr lang="pl-PL" sz="6600" dirty="0">
                <a:latin typeface="Book Antiqua" pitchFamily="18" charset="0"/>
              </a:rPr>
            </a:br>
            <a:r>
              <a:rPr lang="pl-PL" sz="6600" dirty="0" err="1" smtClean="0">
                <a:latin typeface="Book Antiqua" pitchFamily="18" charset="0"/>
              </a:rPr>
              <a:t>Thank</a:t>
            </a:r>
            <a:r>
              <a:rPr lang="pl-PL" sz="6600" dirty="0" smtClean="0">
                <a:latin typeface="Book Antiqua" pitchFamily="18" charset="0"/>
              </a:rPr>
              <a:t> </a:t>
            </a:r>
            <a:r>
              <a:rPr lang="pl-PL" sz="6600" dirty="0" err="1" smtClean="0">
                <a:latin typeface="Book Antiqua" pitchFamily="18" charset="0"/>
              </a:rPr>
              <a:t>you</a:t>
            </a:r>
            <a:r>
              <a:rPr lang="pl-PL" sz="6600" dirty="0" smtClean="0">
                <a:latin typeface="Book Antiqua" pitchFamily="18" charset="0"/>
              </a:rPr>
              <a:t> for </a:t>
            </a:r>
            <a:r>
              <a:rPr lang="pl-PL" sz="6600" dirty="0" err="1" smtClean="0">
                <a:latin typeface="Book Antiqua" pitchFamily="18" charset="0"/>
              </a:rPr>
              <a:t>listening</a:t>
            </a:r>
            <a:r>
              <a:rPr lang="pl-PL" sz="6600" dirty="0" smtClean="0">
                <a:latin typeface="Book Antiqua" pitchFamily="18" charset="0"/>
              </a:rPr>
              <a:t>.</a:t>
            </a:r>
            <a:br>
              <a:rPr lang="pl-PL" sz="6600" dirty="0" smtClean="0">
                <a:latin typeface="Book Antiqua" pitchFamily="18" charset="0"/>
              </a:rPr>
            </a:br>
            <a:r>
              <a:rPr lang="pl-PL" sz="6600" dirty="0" smtClean="0">
                <a:latin typeface="Book Antiqua" pitchFamily="18" charset="0"/>
              </a:rPr>
              <a:t> </a:t>
            </a:r>
            <a:br>
              <a:rPr lang="pl-PL" sz="6600" dirty="0" smtClean="0">
                <a:latin typeface="Book Antiqua" pitchFamily="18" charset="0"/>
              </a:rPr>
            </a:br>
            <a:endParaRPr lang="pl-PL" sz="6600" dirty="0">
              <a:latin typeface="Book Antiqua" pitchFamily="18" charset="0"/>
            </a:endParaRPr>
          </a:p>
        </p:txBody>
      </p:sp>
      <p:sp>
        <p:nvSpPr>
          <p:cNvPr id="6" name="Tytuł 3"/>
          <p:cNvSpPr txBox="1">
            <a:spLocks/>
          </p:cNvSpPr>
          <p:nvPr/>
        </p:nvSpPr>
        <p:spPr>
          <a:xfrm>
            <a:off x="251520" y="3501008"/>
            <a:ext cx="8640960" cy="2240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And </a:t>
            </a:r>
            <a:r>
              <a:rPr kumimoji="0" lang="pl-PL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remember</a:t>
            </a:r>
            <a:r>
              <a:rPr kumimoji="0" lang="pl-PL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2000">
              <a:schemeClr val="tx2">
                <a:lumMod val="60000"/>
                <a:lumOff val="4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800" dirty="0" err="1" smtClean="0">
                <a:latin typeface="Vivaldi" pitchFamily="66" charset="0"/>
                <a:cs typeface="Simplified Arabic" pitchFamily="18" charset="-78"/>
              </a:rPr>
              <a:t>Tendite</a:t>
            </a:r>
            <a:r>
              <a:rPr lang="pl-PL" sz="8800" dirty="0" smtClean="0">
                <a:latin typeface="Vivaldi" pitchFamily="66" charset="0"/>
                <a:cs typeface="Simplified Arabic" pitchFamily="18" charset="-78"/>
              </a:rPr>
              <a:t> </a:t>
            </a:r>
            <a:r>
              <a:rPr lang="pl-PL" sz="8800" dirty="0" err="1" smtClean="0">
                <a:latin typeface="Vivaldi" pitchFamily="66" charset="0"/>
                <a:cs typeface="Simplified Arabic" pitchFamily="18" charset="-78"/>
              </a:rPr>
              <a:t>in</a:t>
            </a:r>
            <a:r>
              <a:rPr lang="pl-PL" sz="8800" dirty="0" smtClean="0">
                <a:latin typeface="Vivaldi" pitchFamily="66" charset="0"/>
                <a:cs typeface="Simplified Arabic" pitchFamily="18" charset="-78"/>
              </a:rPr>
              <a:t> astra </a:t>
            </a:r>
            <a:r>
              <a:rPr lang="pl-PL" sz="8800" dirty="0" err="1" smtClean="0">
                <a:latin typeface="Vivaldi" pitchFamily="66" charset="0"/>
                <a:cs typeface="Simplified Arabic" pitchFamily="18" charset="-78"/>
              </a:rPr>
              <a:t>viri</a:t>
            </a:r>
            <a:r>
              <a:rPr lang="pl-PL" sz="8800" dirty="0" smtClean="0">
                <a:latin typeface="Vivaldi" pitchFamily="66" charset="0"/>
                <a:cs typeface="Simplified Arabic" pitchFamily="18" charset="-78"/>
              </a:rPr>
              <a:t>!</a:t>
            </a:r>
            <a:endParaRPr lang="pl-PL" sz="8800" dirty="0">
              <a:latin typeface="Vivaldi" pitchFamily="66" charset="0"/>
              <a:cs typeface="Simplified Arabic" pitchFamily="18" charset="-7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 smtClean="0"/>
              <a:t>LET’S</a:t>
            </a:r>
            <a:r>
              <a:rPr lang="pl-PL" dirty="0" smtClean="0"/>
              <a:t> START THE TRIP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8600" y="3933056"/>
            <a:ext cx="10345812" cy="2952328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22313" y="4149080"/>
            <a:ext cx="7772400" cy="1362075"/>
          </a:xfrm>
        </p:spPr>
        <p:txBody>
          <a:bodyPr/>
          <a:lstStyle/>
          <a:p>
            <a:r>
              <a:rPr lang="pl-PL" dirty="0" smtClean="0"/>
              <a:t>THE CITY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Regiony_Kondrackiego-hipsometr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4624"/>
            <a:ext cx="6133211" cy="5492564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type="body" sz="half" idx="2"/>
          </p:nvPr>
        </p:nvSpPr>
        <p:spPr>
          <a:xfrm>
            <a:off x="683568" y="5229200"/>
            <a:ext cx="7704856" cy="1308918"/>
          </a:xfrm>
        </p:spPr>
        <p:txBody>
          <a:bodyPr>
            <a:noAutofit/>
          </a:bodyPr>
          <a:lstStyle/>
          <a:p>
            <a:pPr algn="ctr"/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Firstly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, we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are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school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located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6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6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600" b="1" dirty="0" smtClean="0">
                <a:latin typeface="Andalus" pitchFamily="18" charset="-78"/>
                <a:cs typeface="Andalus" pitchFamily="18" charset="-78"/>
              </a:rPr>
              <a:t>Tarnobrzeg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pl-PL" sz="3600" dirty="0" smtClean="0">
                <a:latin typeface="Andalus" pitchFamily="18" charset="-78"/>
                <a:cs typeface="Andalus" pitchFamily="18" charset="-78"/>
              </a:rPr>
              <a:t>Poland.</a:t>
            </a:r>
            <a:endParaRPr lang="pl-PL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Strzałka w dół 9"/>
          <p:cNvSpPr/>
          <p:nvPr/>
        </p:nvSpPr>
        <p:spPr>
          <a:xfrm rot="19142637">
            <a:off x="5154753" y="3082832"/>
            <a:ext cx="504056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chemat blokowy: łącznik 10"/>
          <p:cNvSpPr/>
          <p:nvPr/>
        </p:nvSpPr>
        <p:spPr>
          <a:xfrm>
            <a:off x="5652120" y="3717032"/>
            <a:ext cx="216024" cy="21602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 rot="19004821">
            <a:off x="3326400" y="1658108"/>
            <a:ext cx="24624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ARE HERE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23000"/>
              </a:schemeClr>
            </a:gs>
            <a:gs pos="21000">
              <a:srgbClr val="FFC0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 txBox="1">
            <a:spLocks/>
          </p:cNvSpPr>
          <p:nvPr/>
        </p:nvSpPr>
        <p:spPr>
          <a:xfrm>
            <a:off x="144016" y="5340349"/>
            <a:ext cx="8820472" cy="183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has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population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about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50,000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people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algn="ctr">
              <a:spcBef>
                <a:spcPct val="20000"/>
              </a:spcBef>
            </a:pP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know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huge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sulfur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mines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tbgpano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08912" cy="510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23000"/>
              </a:schemeClr>
            </a:gs>
            <a:gs pos="21000">
              <a:srgbClr val="FFC0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 txBox="1">
            <a:spLocks/>
          </p:cNvSpPr>
          <p:nvPr/>
        </p:nvSpPr>
        <p:spPr>
          <a:xfrm>
            <a:off x="5328592" y="260648"/>
            <a:ext cx="3779912" cy="2952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lies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shore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river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Vistula (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picture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at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bottom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).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>
              <a:spcBef>
                <a:spcPct val="20000"/>
              </a:spcBef>
              <a:defRPr/>
            </a:pP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It’s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main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river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of Poland 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spcBef>
                <a:spcPct val="20000"/>
              </a:spcBef>
              <a:defRPr/>
            </a:pPr>
            <a:endParaRPr lang="pl-PL" sz="32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Symbol zastępczy zawartości 7"/>
          <p:cNvSpPr txBox="1">
            <a:spLocks/>
          </p:cNvSpPr>
          <p:nvPr/>
        </p:nvSpPr>
        <p:spPr>
          <a:xfrm>
            <a:off x="539552" y="3861048"/>
            <a:ext cx="3240360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Vistula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starts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high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mountains 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after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crossing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Poland,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falls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into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Baltic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pl-PL" sz="3200" dirty="0" err="1" smtClean="0">
                <a:latin typeface="Andalus" pitchFamily="18" charset="-78"/>
                <a:cs typeface="Andalus" pitchFamily="18" charset="-78"/>
              </a:rPr>
              <a:t>see</a:t>
            </a:r>
            <a:r>
              <a:rPr lang="pl-PL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pl-PL" sz="3200" dirty="0" smtClean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Obraz 5" descr="t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4896544" cy="3528392"/>
          </a:xfrm>
          <a:prstGeom prst="rect">
            <a:avLst/>
          </a:prstGeom>
        </p:spPr>
      </p:pic>
      <p:pic>
        <p:nvPicPr>
          <p:cNvPr id="5" name="Obraz 4" descr="tbgwisł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0418" y="2923753"/>
            <a:ext cx="5060054" cy="367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573</Words>
  <Application>Microsoft Office PowerPoint</Application>
  <PresentationFormat>Pokaz na ekranie (4:3)</PresentationFormat>
  <Paragraphs>174</Paragraphs>
  <Slides>46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Tendite in astra viri</vt:lpstr>
      <vt:lpstr>Slajd 2</vt:lpstr>
      <vt:lpstr>Slajd 3</vt:lpstr>
      <vt:lpstr>Zespół Szkół Społecznych im. Jana Hetmana w Tarnobrzegu</vt:lpstr>
      <vt:lpstr>LET’S START THE TRIP</vt:lpstr>
      <vt:lpstr>THE CITY</vt:lpstr>
      <vt:lpstr>Slajd 7</vt:lpstr>
      <vt:lpstr>Slajd 8</vt:lpstr>
      <vt:lpstr>Slajd 9</vt:lpstr>
      <vt:lpstr> </vt:lpstr>
      <vt:lpstr>Slajd 11</vt:lpstr>
      <vt:lpstr>Slajd 12</vt:lpstr>
      <vt:lpstr>The schooL</vt:lpstr>
      <vt:lpstr>Slajd 14</vt:lpstr>
      <vt:lpstr>Slajd 15</vt:lpstr>
      <vt:lpstr>Slajd 16</vt:lpstr>
      <vt:lpstr>Slajd 17</vt:lpstr>
      <vt:lpstr>Slajd 18</vt:lpstr>
      <vt:lpstr>Slajd 19</vt:lpstr>
      <vt:lpstr>THE HISTORY</vt:lpstr>
      <vt:lpstr>Slajd 21</vt:lpstr>
      <vt:lpstr>Slajd 22</vt:lpstr>
      <vt:lpstr>Slajd 23</vt:lpstr>
      <vt:lpstr>Slajd 24</vt:lpstr>
      <vt:lpstr>THE EDUCATION</vt:lpstr>
      <vt:lpstr>Slajd 26</vt:lpstr>
      <vt:lpstr>Slajd 27</vt:lpstr>
      <vt:lpstr>Slajd 28</vt:lpstr>
      <vt:lpstr>Slajd 29</vt:lpstr>
      <vt:lpstr>Slajd 30</vt:lpstr>
      <vt:lpstr>THE FUN PART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THE achievements</vt:lpstr>
      <vt:lpstr>Slajd 40</vt:lpstr>
      <vt:lpstr>Slajd 41</vt:lpstr>
      <vt:lpstr>Slajd 42</vt:lpstr>
      <vt:lpstr>Slajd 43</vt:lpstr>
      <vt:lpstr>Slajd 44</vt:lpstr>
      <vt:lpstr>  Thank you for listening.   </vt:lpstr>
      <vt:lpstr>Tendite in astra viri!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BIACZEZ </dc:title>
  <dc:creator>Szymon</dc:creator>
  <cp:lastModifiedBy>Szymon</cp:lastModifiedBy>
  <cp:revision>137</cp:revision>
  <dcterms:created xsi:type="dcterms:W3CDTF">2012-10-04T15:09:37Z</dcterms:created>
  <dcterms:modified xsi:type="dcterms:W3CDTF">2012-10-05T16:13:11Z</dcterms:modified>
</cp:coreProperties>
</file>