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0" r:id="rId3"/>
    <p:sldId id="257" r:id="rId4"/>
    <p:sldId id="279" r:id="rId5"/>
    <p:sldId id="259" r:id="rId6"/>
    <p:sldId id="283" r:id="rId7"/>
    <p:sldId id="281" r:id="rId8"/>
    <p:sldId id="282" r:id="rId9"/>
    <p:sldId id="293" r:id="rId10"/>
    <p:sldId id="261" r:id="rId11"/>
    <p:sldId id="262" r:id="rId12"/>
    <p:sldId id="288" r:id="rId13"/>
    <p:sldId id="291" r:id="rId14"/>
    <p:sldId id="294" r:id="rId15"/>
    <p:sldId id="290" r:id="rId16"/>
    <p:sldId id="292" r:id="rId17"/>
    <p:sldId id="270" r:id="rId18"/>
    <p:sldId id="278" r:id="rId19"/>
    <p:sldId id="295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DC6DB-7E01-434B-B026-71B816B116CC}" type="datetimeFigureOut">
              <a:rPr lang="tr-TR" smtClean="0"/>
              <a:pPr/>
              <a:t>02.06.2014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A1F33-F0FE-42D4-BF23-66E5CF1388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1538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20A0BD-C8B2-4C23-A850-1812D20510F8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F9B0F-B81C-47E6-B269-9A62C96A37DC}" type="slidenum">
              <a:rPr lang="tr-TR"/>
              <a:pPr/>
              <a:t>9</a:t>
            </a:fld>
            <a:endParaRPr lang="tr-T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4F99D8-64AE-4792-A132-CDA83D14B7FE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46D43B-ECEE-40B7-A429-059A73B919CB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BA86-A0A5-42A3-99A9-60E587520F37}" type="datetimeFigureOut">
              <a:rPr lang="tr-TR" smtClean="0"/>
              <a:pPr/>
              <a:t>02.06.2014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3A63-60F0-456B-9696-C5A3DA46940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BA86-A0A5-42A3-99A9-60E587520F37}" type="datetimeFigureOut">
              <a:rPr lang="tr-TR" smtClean="0"/>
              <a:pPr/>
              <a:t>02.06.2014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3A63-60F0-456B-9696-C5A3DA46940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BA86-A0A5-42A3-99A9-60E587520F37}" type="datetimeFigureOut">
              <a:rPr lang="tr-TR" smtClean="0"/>
              <a:pPr/>
              <a:t>02.06.2014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3A63-60F0-456B-9696-C5A3DA46940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13F6D-0FBC-4AA0-80C6-3F0F638C2A1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BA86-A0A5-42A3-99A9-60E587520F37}" type="datetimeFigureOut">
              <a:rPr lang="tr-TR" smtClean="0"/>
              <a:pPr/>
              <a:t>02.06.2014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3A63-60F0-456B-9696-C5A3DA46940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BA86-A0A5-42A3-99A9-60E587520F37}" type="datetimeFigureOut">
              <a:rPr lang="tr-TR" smtClean="0"/>
              <a:pPr/>
              <a:t>02.06.2014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3A63-60F0-456B-9696-C5A3DA46940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BA86-A0A5-42A3-99A9-60E587520F37}" type="datetimeFigureOut">
              <a:rPr lang="tr-TR" smtClean="0"/>
              <a:pPr/>
              <a:t>02.06.2014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3A63-60F0-456B-9696-C5A3DA46940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BA86-A0A5-42A3-99A9-60E587520F37}" type="datetimeFigureOut">
              <a:rPr lang="tr-TR" smtClean="0"/>
              <a:pPr/>
              <a:t>02.06.2014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3A63-60F0-456B-9696-C5A3DA46940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BA86-A0A5-42A3-99A9-60E587520F37}" type="datetimeFigureOut">
              <a:rPr lang="tr-TR" smtClean="0"/>
              <a:pPr/>
              <a:t>02.06.2014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3A63-60F0-456B-9696-C5A3DA46940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BA86-A0A5-42A3-99A9-60E587520F37}" type="datetimeFigureOut">
              <a:rPr lang="tr-TR" smtClean="0"/>
              <a:pPr/>
              <a:t>02.06.2014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3A63-60F0-456B-9696-C5A3DA46940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BA86-A0A5-42A3-99A9-60E587520F37}" type="datetimeFigureOut">
              <a:rPr lang="tr-TR" smtClean="0"/>
              <a:pPr/>
              <a:t>02.06.2014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3A63-60F0-456B-9696-C5A3DA46940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BA86-A0A5-42A3-99A9-60E587520F37}" type="datetimeFigureOut">
              <a:rPr lang="tr-TR" smtClean="0"/>
              <a:pPr/>
              <a:t>02.06.2014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3A63-60F0-456B-9696-C5A3DA46940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7BA86-A0A5-42A3-99A9-60E587520F37}" type="datetimeFigureOut">
              <a:rPr lang="tr-TR" smtClean="0"/>
              <a:pPr/>
              <a:t>02.06.2014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C3A63-60F0-456B-9696-C5A3DA46940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MustafaKemalAtaturk.jp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.tr/url?sa=i&amp;rct=j&amp;q=&amp;esrc=s&amp;frm=1&amp;source=images&amp;cd=&amp;cad=rja&amp;docid=anMV2TF1I49sUM&amp;tbnid=RApgY2M_0dKXhM:&amp;ved=0CAUQjRw&amp;url=http://www.gezicirehber.com/istanbul-gezi-rehberi.html/istanbul-bogaz&amp;ei=x-ssUvOnNeKl0wWSs4B4&amp;bvm=bv.51773540,d.ZG4&amp;psig=AFQjCNFl1z4_8A61WhFMJ1EiHgk8GahcQQ&amp;ust=1378762033282710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/>
          </a:bodyPr>
          <a:lstStyle/>
          <a:p>
            <a:r>
              <a:rPr lang="tr-TR" sz="6000" b="1" dirty="0" smtClean="0">
                <a:solidFill>
                  <a:srgbClr val="FF0000"/>
                </a:solidFill>
              </a:rPr>
              <a:t>TURKEY / TÜRKİYE</a:t>
            </a:r>
            <a:endParaRPr lang="tr-TR" sz="6000" b="1" dirty="0">
              <a:solidFill>
                <a:srgbClr val="FF0000"/>
              </a:solidFill>
            </a:endParaRPr>
          </a:p>
        </p:txBody>
      </p:sp>
      <p:pic>
        <p:nvPicPr>
          <p:cNvPr id="4" name="Picture 5" descr="TurkeyLogo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08920"/>
            <a:ext cx="5970587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5413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sz="4000" b="1" dirty="0" err="1" smtClean="0">
                <a:solidFill>
                  <a:srgbClr val="FF0000"/>
                </a:solidFill>
                <a:latin typeface="Arial" charset="0"/>
              </a:rPr>
              <a:t>The</a:t>
            </a:r>
            <a:r>
              <a:rPr lang="tr-TR" sz="4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tr-TR" sz="4000" b="1" dirty="0" err="1">
                <a:solidFill>
                  <a:srgbClr val="FF0000"/>
                </a:solidFill>
                <a:latin typeface="Arial" charset="0"/>
              </a:rPr>
              <a:t>L</a:t>
            </a:r>
            <a:r>
              <a:rPr lang="tr-TR" sz="4000" b="1" dirty="0" err="1" smtClean="0">
                <a:solidFill>
                  <a:srgbClr val="FF0000"/>
                </a:solidFill>
                <a:latin typeface="Arial" charset="0"/>
              </a:rPr>
              <a:t>argest</a:t>
            </a:r>
            <a:r>
              <a:rPr lang="tr-TR" sz="4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tr-TR" sz="4000" b="1" dirty="0" err="1" smtClean="0">
                <a:solidFill>
                  <a:srgbClr val="FF0000"/>
                </a:solidFill>
                <a:latin typeface="Arial" charset="0"/>
              </a:rPr>
              <a:t>Cities</a:t>
            </a:r>
            <a:r>
              <a:rPr lang="tr-TR" sz="4000" b="1" dirty="0" smtClean="0">
                <a:solidFill>
                  <a:srgbClr val="FF0000"/>
                </a:solidFill>
                <a:latin typeface="Arial" charset="0"/>
              </a:rPr>
              <a:t> of </a:t>
            </a:r>
            <a:r>
              <a:rPr lang="tr-TR" sz="4000" b="1" dirty="0" err="1" smtClean="0">
                <a:solidFill>
                  <a:srgbClr val="FF0000"/>
                </a:solidFill>
                <a:latin typeface="Arial" charset="0"/>
              </a:rPr>
              <a:t>Turkey</a:t>
            </a:r>
            <a:endParaRPr lang="tr-TR" sz="4000" b="1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7171" name="Picture 17" descr="ada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3141663"/>
            <a:ext cx="1800225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9" descr="bur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268413"/>
            <a:ext cx="1800225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0" descr="i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220476"/>
            <a:ext cx="1943249" cy="11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21" descr="izmi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832350"/>
            <a:ext cx="1938486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2" descr="kony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7038" y="4829175"/>
            <a:ext cx="180022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 Box 23"/>
          <p:cNvSpPr txBox="1">
            <a:spLocks noChangeArrowheads="1"/>
          </p:cNvSpPr>
          <p:nvPr/>
        </p:nvSpPr>
        <p:spPr bwMode="auto">
          <a:xfrm>
            <a:off x="1476375" y="2420938"/>
            <a:ext cx="23749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700" b="1" dirty="0">
                <a:latin typeface="Arial" charset="0"/>
              </a:rPr>
              <a:t>İstanbul - 12.697.164 </a:t>
            </a:r>
          </a:p>
        </p:txBody>
      </p:sp>
      <p:sp>
        <p:nvSpPr>
          <p:cNvPr id="7178" name="Text Box 24"/>
          <p:cNvSpPr txBox="1">
            <a:spLocks noChangeArrowheads="1"/>
          </p:cNvSpPr>
          <p:nvPr/>
        </p:nvSpPr>
        <p:spPr bwMode="auto">
          <a:xfrm>
            <a:off x="1549400" y="4216400"/>
            <a:ext cx="23749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700" b="1" dirty="0">
                <a:latin typeface="Arial" charset="0"/>
              </a:rPr>
              <a:t>Ankara - 4.548.939 </a:t>
            </a:r>
          </a:p>
        </p:txBody>
      </p:sp>
      <p:sp>
        <p:nvSpPr>
          <p:cNvPr id="7179" name="Text Box 25"/>
          <p:cNvSpPr txBox="1">
            <a:spLocks noChangeArrowheads="1"/>
          </p:cNvSpPr>
          <p:nvPr/>
        </p:nvSpPr>
        <p:spPr bwMode="auto">
          <a:xfrm>
            <a:off x="1692275" y="6016625"/>
            <a:ext cx="20145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700" b="1" dirty="0">
                <a:latin typeface="Arial" charset="0"/>
              </a:rPr>
              <a:t>İzmir - 3.795.978 </a:t>
            </a:r>
          </a:p>
        </p:txBody>
      </p:sp>
      <p:sp>
        <p:nvSpPr>
          <p:cNvPr id="7180" name="Text Box 26"/>
          <p:cNvSpPr txBox="1">
            <a:spLocks noChangeArrowheads="1"/>
          </p:cNvSpPr>
          <p:nvPr/>
        </p:nvSpPr>
        <p:spPr bwMode="auto">
          <a:xfrm>
            <a:off x="5364163" y="2420938"/>
            <a:ext cx="23749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700" b="1" dirty="0">
                <a:latin typeface="Arial" charset="0"/>
              </a:rPr>
              <a:t>Bursa  - 3.507.963 </a:t>
            </a:r>
          </a:p>
        </p:txBody>
      </p:sp>
      <p:sp>
        <p:nvSpPr>
          <p:cNvPr id="7181" name="Text Box 27"/>
          <p:cNvSpPr txBox="1">
            <a:spLocks noChangeArrowheads="1"/>
          </p:cNvSpPr>
          <p:nvPr/>
        </p:nvSpPr>
        <p:spPr bwMode="auto">
          <a:xfrm>
            <a:off x="5364163" y="4216400"/>
            <a:ext cx="23749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700" b="1" dirty="0">
                <a:latin typeface="Arial" charset="0"/>
              </a:rPr>
              <a:t>Adana - 2.026.319 </a:t>
            </a:r>
          </a:p>
        </p:txBody>
      </p:sp>
      <p:sp>
        <p:nvSpPr>
          <p:cNvPr id="7182" name="Text Box 28"/>
          <p:cNvSpPr txBox="1">
            <a:spLocks noChangeArrowheads="1"/>
          </p:cNvSpPr>
          <p:nvPr/>
        </p:nvSpPr>
        <p:spPr bwMode="auto">
          <a:xfrm>
            <a:off x="5437188" y="6026150"/>
            <a:ext cx="23749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700" b="1" dirty="0">
                <a:latin typeface="Arial" charset="0"/>
              </a:rPr>
              <a:t>Konya - 1.969.868 </a:t>
            </a:r>
          </a:p>
        </p:txBody>
      </p:sp>
      <p:pic>
        <p:nvPicPr>
          <p:cNvPr id="15" name="14 Resim" descr="ankar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83369" y="2924945"/>
            <a:ext cx="1908511" cy="1268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z="4000" b="1" dirty="0" err="1" smtClean="0">
                <a:solidFill>
                  <a:srgbClr val="FF0000"/>
                </a:solidFill>
                <a:latin typeface="Arial" charset="0"/>
              </a:rPr>
              <a:t>Our</a:t>
            </a:r>
            <a:r>
              <a:rPr lang="tr-TR" sz="4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tr-TR" sz="4000" b="1" dirty="0" err="1" smtClean="0">
                <a:solidFill>
                  <a:srgbClr val="FF0000"/>
                </a:solidFill>
                <a:latin typeface="Arial" charset="0"/>
              </a:rPr>
              <a:t>National</a:t>
            </a:r>
            <a:r>
              <a:rPr lang="tr-TR" sz="4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tr-TR" sz="4000" b="1" dirty="0" err="1" smtClean="0">
                <a:solidFill>
                  <a:srgbClr val="FF0000"/>
                </a:solidFill>
                <a:latin typeface="Arial" charset="0"/>
              </a:rPr>
              <a:t>Holidays</a:t>
            </a:r>
            <a:endParaRPr lang="tr-TR" sz="40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195" name="14 İçerik Yer Tutucusu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/>
          </a:bodyPr>
          <a:lstStyle/>
          <a:p>
            <a:r>
              <a:rPr lang="tr-TR" sz="3200" dirty="0" smtClean="0"/>
              <a:t>1st </a:t>
            </a:r>
            <a:r>
              <a:rPr lang="tr-TR" sz="3200" dirty="0" err="1" smtClean="0"/>
              <a:t>January</a:t>
            </a:r>
            <a:r>
              <a:rPr lang="tr-TR" sz="3200" dirty="0" smtClean="0"/>
              <a:t> - New </a:t>
            </a:r>
            <a:r>
              <a:rPr lang="tr-TR" sz="3200" dirty="0" err="1" smtClean="0"/>
              <a:t>Year’s</a:t>
            </a:r>
            <a:r>
              <a:rPr lang="tr-TR" sz="3200" dirty="0" smtClean="0"/>
              <a:t> </a:t>
            </a:r>
            <a:r>
              <a:rPr lang="tr-TR" sz="3200" dirty="0" err="1" smtClean="0"/>
              <a:t>Day</a:t>
            </a:r>
            <a:endParaRPr lang="tr-TR" sz="3200" dirty="0" smtClean="0"/>
          </a:p>
          <a:p>
            <a:pPr algn="just"/>
            <a:r>
              <a:rPr lang="tr-TR" sz="3200" dirty="0" smtClean="0"/>
              <a:t>23rd April - </a:t>
            </a:r>
            <a:r>
              <a:rPr lang="tr-TR" sz="3200" dirty="0" err="1" smtClean="0"/>
              <a:t>National</a:t>
            </a:r>
            <a:r>
              <a:rPr lang="tr-TR" sz="3200" dirty="0" smtClean="0"/>
              <a:t> </a:t>
            </a:r>
            <a:r>
              <a:rPr lang="tr-TR" sz="3200" dirty="0" err="1" smtClean="0"/>
              <a:t>Sovereignty</a:t>
            </a:r>
            <a:r>
              <a:rPr lang="tr-TR" sz="3200" dirty="0" smtClean="0"/>
              <a:t> </a:t>
            </a:r>
            <a:r>
              <a:rPr lang="tr-TR" sz="3200" dirty="0" err="1" smtClean="0"/>
              <a:t>and</a:t>
            </a:r>
            <a:r>
              <a:rPr lang="tr-TR" sz="3200" dirty="0" smtClean="0"/>
              <a:t> </a:t>
            </a:r>
            <a:r>
              <a:rPr lang="tr-TR" sz="3200" dirty="0" err="1" smtClean="0"/>
              <a:t>Children’s</a:t>
            </a:r>
            <a:r>
              <a:rPr lang="tr-TR" sz="3200" dirty="0" smtClean="0"/>
              <a:t> </a:t>
            </a:r>
            <a:r>
              <a:rPr lang="tr-TR" sz="3200" dirty="0" err="1" smtClean="0"/>
              <a:t>Day</a:t>
            </a:r>
            <a:endParaRPr lang="tr-TR" sz="3200" dirty="0" smtClean="0"/>
          </a:p>
          <a:p>
            <a:r>
              <a:rPr lang="tr-TR" sz="3200" dirty="0" smtClean="0"/>
              <a:t>1st May - </a:t>
            </a:r>
            <a:r>
              <a:rPr lang="tr-TR" sz="3200" dirty="0" err="1" smtClean="0"/>
              <a:t>Labor</a:t>
            </a:r>
            <a:r>
              <a:rPr lang="tr-TR" sz="3200" dirty="0" smtClean="0"/>
              <a:t> </a:t>
            </a:r>
            <a:r>
              <a:rPr lang="tr-TR" sz="3200" dirty="0" err="1" smtClean="0"/>
              <a:t>and</a:t>
            </a:r>
            <a:r>
              <a:rPr lang="tr-TR" sz="3200" dirty="0" smtClean="0"/>
              <a:t> </a:t>
            </a:r>
            <a:r>
              <a:rPr lang="tr-TR" sz="3200" dirty="0" err="1" smtClean="0"/>
              <a:t>Solidarity</a:t>
            </a:r>
            <a:r>
              <a:rPr lang="tr-TR" sz="3200" dirty="0" smtClean="0"/>
              <a:t> </a:t>
            </a:r>
            <a:r>
              <a:rPr lang="tr-TR" sz="3200" dirty="0" err="1" smtClean="0"/>
              <a:t>Day</a:t>
            </a:r>
            <a:endParaRPr lang="tr-TR" sz="3200" dirty="0" smtClean="0"/>
          </a:p>
          <a:p>
            <a:r>
              <a:rPr lang="tr-TR" sz="3200" dirty="0" smtClean="0"/>
              <a:t>19th May -  </a:t>
            </a:r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tr-TR" sz="3200" dirty="0" err="1" smtClean="0"/>
              <a:t>Commemoration</a:t>
            </a:r>
            <a:r>
              <a:rPr lang="tr-TR" sz="3200" dirty="0" smtClean="0"/>
              <a:t> of Atatürk, </a:t>
            </a:r>
            <a:r>
              <a:rPr lang="tr-TR" sz="3200" dirty="0" err="1" smtClean="0"/>
              <a:t>Youth</a:t>
            </a:r>
            <a:r>
              <a:rPr lang="tr-TR" sz="3200" dirty="0" smtClean="0"/>
              <a:t> </a:t>
            </a:r>
            <a:r>
              <a:rPr lang="tr-TR" sz="3200" dirty="0" err="1" smtClean="0"/>
              <a:t>and</a:t>
            </a:r>
            <a:r>
              <a:rPr lang="tr-TR" sz="3200" dirty="0" smtClean="0"/>
              <a:t> </a:t>
            </a:r>
            <a:r>
              <a:rPr lang="tr-TR" sz="3200" dirty="0" err="1" smtClean="0"/>
              <a:t>Sports</a:t>
            </a:r>
            <a:r>
              <a:rPr lang="tr-TR" sz="3200" dirty="0" smtClean="0"/>
              <a:t> </a:t>
            </a:r>
            <a:r>
              <a:rPr lang="tr-TR" sz="3200" dirty="0" err="1" smtClean="0"/>
              <a:t>Day</a:t>
            </a:r>
            <a:endParaRPr lang="tr-TR" sz="3200" dirty="0" smtClean="0"/>
          </a:p>
          <a:p>
            <a:r>
              <a:rPr lang="tr-TR" sz="3200" dirty="0" smtClean="0"/>
              <a:t>30th </a:t>
            </a:r>
            <a:r>
              <a:rPr lang="tr-TR" sz="3200" dirty="0" err="1" smtClean="0"/>
              <a:t>August</a:t>
            </a:r>
            <a:r>
              <a:rPr lang="tr-TR" sz="3200" dirty="0" smtClean="0"/>
              <a:t> - </a:t>
            </a:r>
            <a:r>
              <a:rPr lang="tr-TR" sz="3200" dirty="0" err="1" smtClean="0"/>
              <a:t>Victory</a:t>
            </a:r>
            <a:r>
              <a:rPr lang="tr-TR" sz="3200" dirty="0" smtClean="0"/>
              <a:t> </a:t>
            </a:r>
            <a:r>
              <a:rPr lang="tr-TR" sz="3200" dirty="0" err="1" smtClean="0"/>
              <a:t>Day</a:t>
            </a:r>
            <a:endParaRPr lang="tr-TR" sz="3200" dirty="0" smtClean="0"/>
          </a:p>
          <a:p>
            <a:r>
              <a:rPr lang="tr-TR" sz="3200" dirty="0" smtClean="0"/>
              <a:t>29th </a:t>
            </a:r>
            <a:r>
              <a:rPr lang="tr-TR" sz="3200" dirty="0" err="1" smtClean="0"/>
              <a:t>October</a:t>
            </a:r>
            <a:r>
              <a:rPr lang="tr-TR" sz="3200" dirty="0" smtClean="0"/>
              <a:t> - </a:t>
            </a:r>
            <a:r>
              <a:rPr lang="tr-TR" sz="3200" dirty="0" err="1" smtClean="0"/>
              <a:t>Republic</a:t>
            </a:r>
            <a:r>
              <a:rPr lang="tr-TR" sz="3200" dirty="0" smtClean="0"/>
              <a:t> </a:t>
            </a:r>
            <a:r>
              <a:rPr lang="tr-TR" sz="3200" dirty="0" err="1" smtClean="0"/>
              <a:t>Day</a:t>
            </a:r>
            <a:endParaRPr lang="tr-TR" sz="3200" dirty="0" smtClean="0"/>
          </a:p>
          <a:p>
            <a:endParaRPr lang="tr-TR" sz="3200" dirty="0" smtClean="0"/>
          </a:p>
          <a:p>
            <a:endParaRPr lang="tr-TR" sz="3200" dirty="0" smtClean="0"/>
          </a:p>
        </p:txBody>
      </p:sp>
      <p:sp>
        <p:nvSpPr>
          <p:cNvPr id="8197" name="Text Box 25"/>
          <p:cNvSpPr txBox="1">
            <a:spLocks noChangeArrowheads="1"/>
          </p:cNvSpPr>
          <p:nvPr/>
        </p:nvSpPr>
        <p:spPr bwMode="auto">
          <a:xfrm>
            <a:off x="1692275" y="6016625"/>
            <a:ext cx="20145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70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003232" cy="538234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200000"/>
              </a:lnSpc>
              <a:spcBef>
                <a:spcPts val="600"/>
              </a:spcBef>
              <a:tabLst>
                <a:tab pos="3043238" algn="l"/>
              </a:tabLst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Population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	: 75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million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nearly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lnSpc>
                <a:spcPct val="200000"/>
              </a:lnSpc>
              <a:spcBef>
                <a:spcPts val="600"/>
              </a:spcBef>
              <a:tabLst>
                <a:tab pos="3043238" algn="l"/>
              </a:tabLst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Growth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rate	: 1.2 % </a:t>
            </a:r>
          </a:p>
          <a:p>
            <a:pPr eaLnBrk="1" hangingPunct="1">
              <a:lnSpc>
                <a:spcPct val="200000"/>
              </a:lnSpc>
              <a:spcBef>
                <a:spcPts val="600"/>
              </a:spcBef>
              <a:tabLst>
                <a:tab pos="3043238" algn="l"/>
              </a:tabLst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Age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structure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200000"/>
              </a:lnSpc>
              <a:spcBef>
                <a:spcPts val="600"/>
              </a:spcBef>
              <a:tabLst>
                <a:tab pos="3043238" algn="l"/>
              </a:tabLst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0-14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years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	: 25.5 %</a:t>
            </a:r>
          </a:p>
          <a:p>
            <a:pPr lvl="1" eaLnBrk="1" hangingPunct="1">
              <a:lnSpc>
                <a:spcPct val="200000"/>
              </a:lnSpc>
              <a:spcBef>
                <a:spcPts val="600"/>
              </a:spcBef>
              <a:tabLst>
                <a:tab pos="3043238" algn="l"/>
              </a:tabLst>
            </a:pPr>
            <a:r>
              <a:rPr lang="tr-T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15-64 </a:t>
            </a:r>
            <a:r>
              <a:rPr lang="tr-TR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years</a:t>
            </a:r>
            <a:r>
              <a:rPr lang="tr-T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: 67.7 %</a:t>
            </a:r>
          </a:p>
          <a:p>
            <a:pPr lvl="1" eaLnBrk="1" hangingPunct="1">
              <a:lnSpc>
                <a:spcPct val="200000"/>
              </a:lnSpc>
              <a:spcBef>
                <a:spcPts val="600"/>
              </a:spcBef>
              <a:tabLst>
                <a:tab pos="3043238" algn="l"/>
              </a:tabLst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65-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over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	: 6.8 %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Demographics</a:t>
            </a:r>
            <a:endParaRPr lang="tr-T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EC356-6570-4505-BE46-9C4A40718BE9}" type="slidenum">
              <a:rPr lang="tr-TR"/>
              <a:pPr>
                <a:defRPr/>
              </a:pPr>
              <a:t>12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48072"/>
          </a:xfrm>
        </p:spPr>
        <p:txBody>
          <a:bodyPr>
            <a:noAutofit/>
          </a:bodyPr>
          <a:lstStyle/>
          <a:p>
            <a:r>
              <a:rPr lang="tr-TR" sz="4800" b="1" dirty="0" err="1" smtClean="0">
                <a:solidFill>
                  <a:srgbClr val="FF0000"/>
                </a:solidFill>
              </a:rPr>
              <a:t>Currency</a:t>
            </a:r>
            <a:endParaRPr lang="tr-TR" sz="48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1368152"/>
          </a:xfrm>
        </p:spPr>
        <p:txBody>
          <a:bodyPr>
            <a:normAutofit/>
          </a:bodyPr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currency</a:t>
            </a:r>
            <a:r>
              <a:rPr lang="tr-TR" dirty="0" smtClean="0"/>
              <a:t> </a:t>
            </a:r>
            <a:r>
              <a:rPr lang="tr-TR" dirty="0" err="1" smtClean="0"/>
              <a:t>used</a:t>
            </a:r>
            <a:r>
              <a:rPr lang="tr-TR" dirty="0" smtClean="0"/>
              <a:t> in </a:t>
            </a:r>
            <a:r>
              <a:rPr lang="tr-TR" dirty="0" err="1" smtClean="0"/>
              <a:t>Turkey</a:t>
            </a:r>
            <a:r>
              <a:rPr lang="tr-TR" dirty="0" smtClean="0"/>
              <a:t> is </a:t>
            </a:r>
            <a:r>
              <a:rPr lang="tr-TR" dirty="0" err="1" smtClean="0"/>
              <a:t>Turkish</a:t>
            </a:r>
            <a:r>
              <a:rPr lang="tr-TR" dirty="0" smtClean="0"/>
              <a:t> Lira</a:t>
            </a:r>
          </a:p>
          <a:p>
            <a:r>
              <a:rPr lang="tr-TR" dirty="0" smtClean="0"/>
              <a:t> 1 Euro = 2.85 </a:t>
            </a:r>
            <a:r>
              <a:rPr lang="tr-TR" dirty="0" err="1" smtClean="0"/>
              <a:t>Turkish</a:t>
            </a:r>
            <a:r>
              <a:rPr lang="tr-TR" dirty="0" smtClean="0"/>
              <a:t> Lira </a:t>
            </a:r>
            <a:r>
              <a:rPr lang="tr-TR" sz="1600" dirty="0" smtClean="0"/>
              <a:t>(02/06/2014 </a:t>
            </a:r>
            <a:r>
              <a:rPr lang="tr-TR" sz="1600" dirty="0" err="1" smtClean="0"/>
              <a:t>exchange</a:t>
            </a:r>
            <a:r>
              <a:rPr lang="tr-TR" sz="1600" dirty="0" smtClean="0"/>
              <a:t> </a:t>
            </a:r>
            <a:r>
              <a:rPr lang="tr-TR" sz="1600" dirty="0" err="1" smtClean="0"/>
              <a:t>rates</a:t>
            </a:r>
            <a:r>
              <a:rPr lang="tr-TR" sz="1600" dirty="0" smtClean="0"/>
              <a:t>)</a:t>
            </a:r>
            <a:endParaRPr lang="tr-TR" sz="1600" dirty="0"/>
          </a:p>
        </p:txBody>
      </p:sp>
      <p:pic>
        <p:nvPicPr>
          <p:cNvPr id="4" name="3 Resim" descr="images.jp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908721"/>
            <a:ext cx="376103" cy="504056"/>
          </a:xfrm>
          <a:prstGeom prst="rect">
            <a:avLst/>
          </a:prstGeom>
        </p:spPr>
      </p:pic>
      <p:pic>
        <p:nvPicPr>
          <p:cNvPr id="6" name="5 Resim" descr="2927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988839"/>
            <a:ext cx="7920880" cy="4686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The</a:t>
            </a:r>
            <a:r>
              <a:rPr lang="tr-TR" b="1" dirty="0" smtClean="0">
                <a:solidFill>
                  <a:srgbClr val="FF0000"/>
                </a:solidFill>
              </a:rPr>
              <a:t> main </a:t>
            </a:r>
            <a:r>
              <a:rPr lang="tr-TR" b="1" dirty="0" err="1" smtClean="0">
                <a:solidFill>
                  <a:srgbClr val="FF0000"/>
                </a:solidFill>
              </a:rPr>
              <a:t>airports</a:t>
            </a:r>
            <a:r>
              <a:rPr lang="tr-TR" b="1" dirty="0" smtClean="0">
                <a:solidFill>
                  <a:srgbClr val="FF0000"/>
                </a:solidFill>
              </a:rPr>
              <a:t> of </a:t>
            </a:r>
            <a:r>
              <a:rPr lang="tr-TR" b="1" dirty="0" err="1" smtClean="0">
                <a:solidFill>
                  <a:srgbClr val="FF0000"/>
                </a:solidFill>
              </a:rPr>
              <a:t>Turkey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are</a:t>
            </a:r>
            <a:r>
              <a:rPr lang="tr-TR" b="1" dirty="0" smtClean="0">
                <a:solidFill>
                  <a:srgbClr val="FF0000"/>
                </a:solidFill>
              </a:rPr>
              <a:t/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 in İstanbul, Ankara </a:t>
            </a:r>
            <a:r>
              <a:rPr lang="tr-TR" b="1" dirty="0" err="1" smtClean="0">
                <a:solidFill>
                  <a:srgbClr val="FF0000"/>
                </a:solidFill>
              </a:rPr>
              <a:t>and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>
                <a:solidFill>
                  <a:srgbClr val="FF0000"/>
                </a:solidFill>
              </a:rPr>
              <a:t>İ</a:t>
            </a:r>
            <a:r>
              <a:rPr lang="tr-TR" b="1" dirty="0" smtClean="0">
                <a:solidFill>
                  <a:srgbClr val="FF0000"/>
                </a:solidFill>
              </a:rPr>
              <a:t>zmir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pPr algn="just"/>
            <a:r>
              <a:rPr lang="tr-TR" dirty="0" err="1"/>
              <a:t>T</a:t>
            </a:r>
            <a:r>
              <a:rPr lang="tr-TR" dirty="0" err="1" smtClean="0"/>
              <a:t>here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airports</a:t>
            </a:r>
            <a:r>
              <a:rPr lang="tr-TR" dirty="0" smtClean="0"/>
              <a:t> in </a:t>
            </a:r>
            <a:r>
              <a:rPr lang="tr-TR" dirty="0"/>
              <a:t>İ</a:t>
            </a:r>
            <a:r>
              <a:rPr lang="tr-TR" dirty="0" smtClean="0"/>
              <a:t>stanbul; Atatürk </a:t>
            </a:r>
            <a:r>
              <a:rPr lang="tr-TR" dirty="0" err="1" smtClean="0"/>
              <a:t>Airport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Sabiha Gökçen </a:t>
            </a:r>
            <a:r>
              <a:rPr lang="tr-TR" dirty="0" err="1" smtClean="0"/>
              <a:t>Airport</a:t>
            </a:r>
            <a:r>
              <a:rPr lang="tr-TR" dirty="0" smtClean="0"/>
              <a:t>.</a:t>
            </a:r>
          </a:p>
          <a:p>
            <a:pPr algn="just"/>
            <a:r>
              <a:rPr lang="tr-TR" dirty="0" err="1" smtClean="0"/>
              <a:t>There</a:t>
            </a:r>
            <a:r>
              <a:rPr lang="tr-TR" dirty="0" smtClean="0"/>
              <a:t> is </a:t>
            </a:r>
            <a:r>
              <a:rPr lang="tr-TR" dirty="0" err="1" smtClean="0"/>
              <a:t>one</a:t>
            </a:r>
            <a:r>
              <a:rPr lang="tr-TR" dirty="0" smtClean="0"/>
              <a:t> </a:t>
            </a:r>
            <a:r>
              <a:rPr lang="tr-TR" dirty="0" err="1" smtClean="0"/>
              <a:t>airport</a:t>
            </a:r>
            <a:r>
              <a:rPr lang="tr-TR" dirty="0" smtClean="0"/>
              <a:t> in Ankara; Esenboğa </a:t>
            </a:r>
            <a:r>
              <a:rPr lang="tr-TR" dirty="0" err="1" smtClean="0"/>
              <a:t>Airport</a:t>
            </a:r>
            <a:r>
              <a:rPr lang="tr-TR" dirty="0" smtClean="0"/>
              <a:t>.</a:t>
            </a:r>
          </a:p>
          <a:p>
            <a:pPr algn="just"/>
            <a:r>
              <a:rPr lang="tr-TR" dirty="0" err="1" smtClean="0"/>
              <a:t>There</a:t>
            </a:r>
            <a:r>
              <a:rPr lang="tr-TR" dirty="0" smtClean="0"/>
              <a:t> is </a:t>
            </a:r>
            <a:r>
              <a:rPr lang="tr-TR" dirty="0" err="1" smtClean="0"/>
              <a:t>one</a:t>
            </a:r>
            <a:r>
              <a:rPr lang="tr-TR" dirty="0" smtClean="0"/>
              <a:t> </a:t>
            </a:r>
            <a:r>
              <a:rPr lang="tr-TR" dirty="0" err="1" smtClean="0"/>
              <a:t>airport</a:t>
            </a:r>
            <a:r>
              <a:rPr lang="tr-TR" dirty="0" smtClean="0"/>
              <a:t> in İzmir; Adnan Menderes </a:t>
            </a:r>
            <a:r>
              <a:rPr lang="tr-TR" dirty="0" err="1" smtClean="0"/>
              <a:t>Airport</a:t>
            </a:r>
            <a:r>
              <a:rPr lang="tr-TR" dirty="0" smtClean="0"/>
              <a:t>.</a:t>
            </a:r>
          </a:p>
          <a:p>
            <a:pPr algn="just"/>
            <a:r>
              <a:rPr lang="tr-TR" dirty="0" err="1" smtClean="0"/>
              <a:t>There</a:t>
            </a:r>
            <a:r>
              <a:rPr lang="tr-TR" dirty="0" smtClean="0"/>
              <a:t> is 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one</a:t>
            </a:r>
            <a:r>
              <a:rPr lang="tr-TR" dirty="0" smtClean="0"/>
              <a:t> </a:t>
            </a:r>
            <a:r>
              <a:rPr lang="tr-TR" dirty="0" err="1" smtClean="0"/>
              <a:t>airport</a:t>
            </a:r>
            <a:r>
              <a:rPr lang="tr-TR" dirty="0" smtClean="0"/>
              <a:t> in Denizli; Çardak </a:t>
            </a:r>
            <a:r>
              <a:rPr lang="tr-TR" dirty="0" err="1" smtClean="0"/>
              <a:t>Airport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634082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Economy</a:t>
            </a:r>
            <a:endParaRPr lang="tr-TR" sz="7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71463" y="4391025"/>
            <a:ext cx="3217862" cy="2466975"/>
            <a:chOff x="271463" y="4391025"/>
            <a:chExt cx="3217862" cy="2466975"/>
          </a:xfrm>
        </p:grpSpPr>
        <p:pic>
          <p:nvPicPr>
            <p:cNvPr id="19471" name="Picture 7" descr="http://en.dunyatimes.com/modules/articles/thumbmaker.php?src=/modules/articles/dataimages/IMG_BEAF83-AEF3B1-026E5F-97E138-851FA2-FD9EAE.jpg&amp;h=395&amp;w=760"/>
            <p:cNvPicPr>
              <a:picLocks noChangeAspect="1" noChangeArrowheads="1"/>
            </p:cNvPicPr>
            <p:nvPr/>
          </p:nvPicPr>
          <p:blipFill>
            <a:blip r:embed="rId3" cstate="print"/>
            <a:srcRect l="6927"/>
            <a:stretch>
              <a:fillRect/>
            </a:stretch>
          </p:blipFill>
          <p:spPr bwMode="auto">
            <a:xfrm>
              <a:off x="271463" y="4391025"/>
              <a:ext cx="3217862" cy="214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2" name="Rectangle 6"/>
            <p:cNvSpPr>
              <a:spLocks noChangeArrowheads="1"/>
            </p:cNvSpPr>
            <p:nvPr/>
          </p:nvSpPr>
          <p:spPr bwMode="auto">
            <a:xfrm>
              <a:off x="485775" y="6488113"/>
              <a:ext cx="25304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Agricultural products</a:t>
              </a:r>
              <a:endParaRPr lang="tr-TR" b="1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14313" y="1412776"/>
            <a:ext cx="2928937" cy="2981424"/>
            <a:chOff x="214313" y="1144588"/>
            <a:chExt cx="2928937" cy="3249612"/>
          </a:xfrm>
        </p:grpSpPr>
        <p:pic>
          <p:nvPicPr>
            <p:cNvPr id="19469" name="Picture 9" descr="http://4.bp.blogspot.com/_bQ8htT4GHrs/TCPMmBf-VTI/AAAAAAAAHGk/8lOTt7foHDE/s1600/best+banne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313" y="1144588"/>
              <a:ext cx="2928937" cy="2928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0" name="Rectangle 8"/>
            <p:cNvSpPr>
              <a:spLocks noChangeArrowheads="1"/>
            </p:cNvSpPr>
            <p:nvPr/>
          </p:nvSpPr>
          <p:spPr bwMode="auto">
            <a:xfrm>
              <a:off x="1000125" y="4024313"/>
              <a:ext cx="102711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Textiles</a:t>
              </a:r>
              <a:endParaRPr lang="tr-TR" b="1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3286125" y="1268760"/>
            <a:ext cx="5072063" cy="3088928"/>
            <a:chOff x="3286125" y="1182688"/>
            <a:chExt cx="5072063" cy="3174444"/>
          </a:xfrm>
        </p:grpSpPr>
        <p:pic>
          <p:nvPicPr>
            <p:cNvPr id="19467" name="Picture 11" descr="http://enerjitime.com/wp-content/uploads/2012/07/231120111246569907801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86125" y="1182688"/>
              <a:ext cx="5072063" cy="283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8" name="Rectangle 10"/>
            <p:cNvSpPr>
              <a:spLocks noChangeArrowheads="1"/>
            </p:cNvSpPr>
            <p:nvPr/>
          </p:nvSpPr>
          <p:spPr bwMode="auto">
            <a:xfrm>
              <a:off x="5072063" y="3987800"/>
              <a:ext cx="11080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Vehicles</a:t>
              </a:r>
              <a:endParaRPr lang="tr-TR" b="1"/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4711700" y="4381500"/>
            <a:ext cx="2646363" cy="2462213"/>
            <a:chOff x="4711700" y="4381500"/>
            <a:chExt cx="2646363" cy="2462213"/>
          </a:xfrm>
        </p:grpSpPr>
        <p:pic>
          <p:nvPicPr>
            <p:cNvPr id="19465" name="Picture 15" descr="http://3.bp.blogspot.com/-t5BGi4w5cbA/T5tEAcRCiFI/AAAAAAAAAHc/PJeq3wmE-hI/s1600/beyaz-esya-sektoru.png"/>
            <p:cNvPicPr>
              <a:picLocks noChangeAspect="1" noChangeArrowheads="1"/>
            </p:cNvPicPr>
            <p:nvPr/>
          </p:nvPicPr>
          <p:blipFill>
            <a:blip r:embed="rId6" cstate="print"/>
            <a:srcRect l="10001"/>
            <a:stretch>
              <a:fillRect/>
            </a:stretch>
          </p:blipFill>
          <p:spPr bwMode="auto">
            <a:xfrm>
              <a:off x="4786313" y="4381500"/>
              <a:ext cx="2571750" cy="2076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6" name="Rectangle 14"/>
            <p:cNvSpPr>
              <a:spLocks noChangeArrowheads="1"/>
            </p:cNvSpPr>
            <p:nvPr/>
          </p:nvSpPr>
          <p:spPr bwMode="auto">
            <a:xfrm>
              <a:off x="4711700" y="6473825"/>
              <a:ext cx="26082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Consumer electronics</a:t>
              </a:r>
              <a:endParaRPr lang="tr-TR" b="1"/>
            </a:p>
          </p:txBody>
        </p: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347864" y="745540"/>
            <a:ext cx="58833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16</a:t>
            </a:r>
            <a:r>
              <a:rPr lang="en-US" sz="2800" b="1" i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tr-TR" sz="28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largest economy in the world</a:t>
            </a:r>
            <a:endParaRPr lang="tr-T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6D419-C4C2-4590-8853-A197E44F6CF7}" type="slidenum">
              <a:rPr lang="tr-TR"/>
              <a:pPr>
                <a:defRPr/>
              </a:pPr>
              <a:t>15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rgbClr val="FF0000"/>
                </a:solidFill>
              </a:rPr>
              <a:t>Tourism</a:t>
            </a:r>
            <a:endParaRPr lang="tr-TR" b="1" dirty="0">
              <a:solidFill>
                <a:srgbClr val="FF0000"/>
              </a:solidFill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57188" y="1285875"/>
            <a:ext cx="1601787" cy="1327150"/>
            <a:chOff x="357157" y="1285860"/>
            <a:chExt cx="1602000" cy="1327054"/>
          </a:xfrm>
        </p:grpSpPr>
        <p:pic>
          <p:nvPicPr>
            <p:cNvPr id="29734" name="Picture 2" descr="http://www.kultur.gov.tr/Resim/23786,huntingjpg.png?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157" y="1285860"/>
              <a:ext cx="1602000" cy="100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35" name="Rectangle 6"/>
            <p:cNvSpPr>
              <a:spLocks noChangeArrowheads="1"/>
            </p:cNvSpPr>
            <p:nvPr/>
          </p:nvSpPr>
          <p:spPr bwMode="auto">
            <a:xfrm>
              <a:off x="670806" y="2243582"/>
              <a:ext cx="10567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b="1"/>
                <a:t>Hunting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4691063" y="1285875"/>
            <a:ext cx="1784350" cy="1327150"/>
            <a:chOff x="4691063" y="1285860"/>
            <a:chExt cx="1783782" cy="1327054"/>
          </a:xfrm>
        </p:grpSpPr>
        <p:pic>
          <p:nvPicPr>
            <p:cNvPr id="29732" name="Picture 6" descr="http://www.kultur.gov.tr/Resim/23787,winterjpg.png?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91063" y="1285860"/>
              <a:ext cx="1602000" cy="100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33" name="Rectangle 8"/>
            <p:cNvSpPr>
              <a:spLocks noChangeArrowheads="1"/>
            </p:cNvSpPr>
            <p:nvPr/>
          </p:nvSpPr>
          <p:spPr bwMode="auto">
            <a:xfrm>
              <a:off x="4714876" y="2243582"/>
              <a:ext cx="175996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b="1"/>
                <a:t>Winter Sports 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357188" y="3063875"/>
            <a:ext cx="1601787" cy="1365250"/>
            <a:chOff x="357157" y="3064145"/>
            <a:chExt cx="1602000" cy="1364987"/>
          </a:xfrm>
        </p:grpSpPr>
        <p:pic>
          <p:nvPicPr>
            <p:cNvPr id="29730" name="Picture 10" descr="http://www.kultur.gov.tr/Resim/23790,silkjpg.png?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7157" y="3064145"/>
              <a:ext cx="1602000" cy="1001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31" name="Rectangle 13"/>
            <p:cNvSpPr>
              <a:spLocks noChangeArrowheads="1"/>
            </p:cNvSpPr>
            <p:nvPr/>
          </p:nvSpPr>
          <p:spPr bwMode="auto">
            <a:xfrm>
              <a:off x="571472" y="4059800"/>
              <a:ext cx="12362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b="1"/>
                <a:t>Silk Road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2403475" y="3063875"/>
            <a:ext cx="2070100" cy="1365250"/>
            <a:chOff x="2403305" y="3064145"/>
            <a:chExt cx="2069797" cy="1364987"/>
          </a:xfrm>
        </p:grpSpPr>
        <p:sp>
          <p:nvSpPr>
            <p:cNvPr id="29728" name="Rectangle 14"/>
            <p:cNvSpPr>
              <a:spLocks noChangeArrowheads="1"/>
            </p:cNvSpPr>
            <p:nvPr/>
          </p:nvSpPr>
          <p:spPr bwMode="auto">
            <a:xfrm>
              <a:off x="2403305" y="4059800"/>
              <a:ext cx="20697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b="1"/>
                <a:t>Thermal Resorts </a:t>
              </a:r>
            </a:p>
          </p:txBody>
        </p:sp>
        <p:pic>
          <p:nvPicPr>
            <p:cNvPr id="29729" name="Picture 12" descr="http://www.kultur.gov.tr/Resim/23791,thermaljpg.png?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24110" y="3064145"/>
              <a:ext cx="1602000" cy="100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4691063" y="3063875"/>
            <a:ext cx="1601787" cy="1365250"/>
            <a:chOff x="4691063" y="3064145"/>
            <a:chExt cx="1602000" cy="1364987"/>
          </a:xfrm>
        </p:grpSpPr>
        <p:sp>
          <p:nvSpPr>
            <p:cNvPr id="29726" name="Rectangle 16"/>
            <p:cNvSpPr>
              <a:spLocks noChangeArrowheads="1"/>
            </p:cNvSpPr>
            <p:nvPr/>
          </p:nvSpPr>
          <p:spPr bwMode="auto">
            <a:xfrm>
              <a:off x="5140115" y="4059800"/>
              <a:ext cx="6463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b="1"/>
                <a:t>Golf</a:t>
              </a:r>
            </a:p>
          </p:txBody>
        </p:sp>
        <p:pic>
          <p:nvPicPr>
            <p:cNvPr id="29727" name="Picture 14" descr="http://www.kultur.gov.tr/Resim/23793,golfjpg.png?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91063" y="3064145"/>
              <a:ext cx="1602000" cy="100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6858000" y="3063875"/>
            <a:ext cx="1601788" cy="1365179"/>
            <a:chOff x="6858016" y="3064145"/>
            <a:chExt cx="1602000" cy="1364916"/>
          </a:xfrm>
        </p:grpSpPr>
        <p:sp>
          <p:nvSpPr>
            <p:cNvPr id="29724" name="Rectangle 18"/>
            <p:cNvSpPr>
              <a:spLocks noChangeArrowheads="1"/>
            </p:cNvSpPr>
            <p:nvPr/>
          </p:nvSpPr>
          <p:spPr bwMode="auto">
            <a:xfrm>
              <a:off x="6947055" y="4059800"/>
              <a:ext cx="1379087" cy="369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 err="1"/>
                <a:t>Ornithology</a:t>
              </a:r>
              <a:r>
                <a:rPr lang="tr-TR" b="1" dirty="0"/>
                <a:t> </a:t>
              </a:r>
            </a:p>
          </p:txBody>
        </p:sp>
        <p:pic>
          <p:nvPicPr>
            <p:cNvPr id="29725" name="Picture 16" descr="http://www.kultur.gov.tr/Resim/23794,ornithologyjpg.png?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58016" y="3064145"/>
              <a:ext cx="1602000" cy="100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357188" y="4932363"/>
            <a:ext cx="1601787" cy="1354137"/>
            <a:chOff x="357157" y="4932702"/>
            <a:chExt cx="1602000" cy="1353818"/>
          </a:xfrm>
        </p:grpSpPr>
        <p:pic>
          <p:nvPicPr>
            <p:cNvPr id="29722" name="Picture 18" descr="http://www.kultur.gov.tr/Resim/23795,yachtingjpg.png?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7157" y="4932702"/>
              <a:ext cx="1602000" cy="100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23" name="Rectangle 21"/>
            <p:cNvSpPr>
              <a:spLocks noChangeArrowheads="1"/>
            </p:cNvSpPr>
            <p:nvPr/>
          </p:nvSpPr>
          <p:spPr bwMode="auto">
            <a:xfrm>
              <a:off x="570618" y="5917188"/>
              <a:ext cx="12106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b="1"/>
                <a:t>Yachting </a:t>
              </a:r>
            </a:p>
          </p:txBody>
        </p:sp>
      </p:grp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2524125" y="4932363"/>
            <a:ext cx="1601788" cy="1354137"/>
            <a:chOff x="2524110" y="4932702"/>
            <a:chExt cx="1602000" cy="1353818"/>
          </a:xfrm>
        </p:grpSpPr>
        <p:sp>
          <p:nvSpPr>
            <p:cNvPr id="29720" name="Rectangle 22"/>
            <p:cNvSpPr>
              <a:spLocks noChangeArrowheads="1"/>
            </p:cNvSpPr>
            <p:nvPr/>
          </p:nvSpPr>
          <p:spPr bwMode="auto">
            <a:xfrm>
              <a:off x="2767955" y="5917188"/>
              <a:ext cx="10951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b="1"/>
                <a:t>Botanic </a:t>
              </a:r>
            </a:p>
          </p:txBody>
        </p:sp>
        <p:pic>
          <p:nvPicPr>
            <p:cNvPr id="29721" name="Picture 20" descr="http://www.kultur.gov.tr/Resim/23796,botanicjpg.png?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24110" y="4932702"/>
              <a:ext cx="1602000" cy="1001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4691063" y="4932363"/>
            <a:ext cx="1601787" cy="1354137"/>
            <a:chOff x="4691063" y="4932702"/>
            <a:chExt cx="1602000" cy="1353818"/>
          </a:xfrm>
        </p:grpSpPr>
        <p:sp>
          <p:nvSpPr>
            <p:cNvPr id="29718" name="Rectangle 24"/>
            <p:cNvSpPr>
              <a:spLocks noChangeArrowheads="1"/>
            </p:cNvSpPr>
            <p:nvPr/>
          </p:nvSpPr>
          <p:spPr bwMode="auto">
            <a:xfrm>
              <a:off x="4868928" y="5917188"/>
              <a:ext cx="13644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b="1"/>
                <a:t>Highlands </a:t>
              </a:r>
            </a:p>
          </p:txBody>
        </p:sp>
        <p:pic>
          <p:nvPicPr>
            <p:cNvPr id="29719" name="Picture 22" descr="http://www.kultur.gov.tr/Resim/23798,highlandsjpg.png?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691063" y="4932702"/>
              <a:ext cx="1602000" cy="100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6858000" y="4932363"/>
            <a:ext cx="1601788" cy="1354137"/>
            <a:chOff x="6858016" y="4932702"/>
            <a:chExt cx="1602000" cy="1353818"/>
          </a:xfrm>
        </p:grpSpPr>
        <p:sp>
          <p:nvSpPr>
            <p:cNvPr id="29716" name="Rectangle 26"/>
            <p:cNvSpPr>
              <a:spLocks noChangeArrowheads="1"/>
            </p:cNvSpPr>
            <p:nvPr/>
          </p:nvSpPr>
          <p:spPr bwMode="auto">
            <a:xfrm>
              <a:off x="7024892" y="5917188"/>
              <a:ext cx="13644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b="1"/>
                <a:t>Air Sports </a:t>
              </a:r>
            </a:p>
          </p:txBody>
        </p:sp>
        <p:pic>
          <p:nvPicPr>
            <p:cNvPr id="29717" name="Picture 24" descr="http://www.kultur.gov.tr/Resim/23799,airjpg.png?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858016" y="4932702"/>
              <a:ext cx="1602000" cy="1001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31"/>
          <p:cNvGrpSpPr>
            <a:grpSpLocks/>
          </p:cNvGrpSpPr>
          <p:nvPr/>
        </p:nvGrpSpPr>
        <p:grpSpPr bwMode="auto">
          <a:xfrm>
            <a:off x="2524125" y="1285875"/>
            <a:ext cx="1601788" cy="1327150"/>
            <a:chOff x="2524110" y="1285860"/>
            <a:chExt cx="1602000" cy="1327054"/>
          </a:xfrm>
        </p:grpSpPr>
        <p:sp>
          <p:nvSpPr>
            <p:cNvPr id="29714" name="Rectangle 4"/>
            <p:cNvSpPr>
              <a:spLocks noChangeArrowheads="1"/>
            </p:cNvSpPr>
            <p:nvPr/>
          </p:nvSpPr>
          <p:spPr bwMode="auto">
            <a:xfrm>
              <a:off x="2810050" y="2243582"/>
              <a:ext cx="97975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b="1"/>
                <a:t>Rafting</a:t>
              </a:r>
            </a:p>
          </p:txBody>
        </p:sp>
        <p:pic>
          <p:nvPicPr>
            <p:cNvPr id="29715" name="Picture 26" descr="http://www.kultur.gov.tr/Resim/23801,raftingjpg.png?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524110" y="1285860"/>
              <a:ext cx="1602000" cy="100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33"/>
          <p:cNvGrpSpPr>
            <a:grpSpLocks/>
          </p:cNvGrpSpPr>
          <p:nvPr/>
        </p:nvGrpSpPr>
        <p:grpSpPr bwMode="auto">
          <a:xfrm>
            <a:off x="6858000" y="1219200"/>
            <a:ext cx="1601788" cy="1393825"/>
            <a:chOff x="6858016" y="1219110"/>
            <a:chExt cx="1602000" cy="1393804"/>
          </a:xfrm>
        </p:grpSpPr>
        <p:sp>
          <p:nvSpPr>
            <p:cNvPr id="29712" name="Rectangle 9"/>
            <p:cNvSpPr>
              <a:spLocks noChangeArrowheads="1"/>
            </p:cNvSpPr>
            <p:nvPr/>
          </p:nvSpPr>
          <p:spPr bwMode="auto">
            <a:xfrm>
              <a:off x="7087200" y="2243582"/>
              <a:ext cx="10567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b="1"/>
                <a:t>Culture </a:t>
              </a:r>
            </a:p>
          </p:txBody>
        </p:sp>
        <p:pic>
          <p:nvPicPr>
            <p:cNvPr id="29713" name="Picture 28" descr="http://www.ekonometrik.com/wp-content/uploads/2012/04/turizm-%C3%B6zellikleri.jpg"/>
            <p:cNvPicPr>
              <a:picLocks noChangeAspect="1" noChangeArrowheads="1"/>
            </p:cNvPicPr>
            <p:nvPr/>
          </p:nvPicPr>
          <p:blipFill>
            <a:blip r:embed="rId14" cstate="print"/>
            <a:srcRect l="4459" t="6454" r="1895" b="3192"/>
            <a:stretch>
              <a:fillRect/>
            </a:stretch>
          </p:blipFill>
          <p:spPr bwMode="auto">
            <a:xfrm>
              <a:off x="6858016" y="1219110"/>
              <a:ext cx="1602000" cy="106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369A4-90B3-4E5D-A09D-8291779F81FC}" type="slidenum">
              <a:rPr lang="tr-TR"/>
              <a:pPr>
                <a:defRPr/>
              </a:pPr>
              <a:t>16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skender_keb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3672408" cy="216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79512" y="2996952"/>
            <a:ext cx="3456384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tr-TR" sz="2500" b="1" dirty="0">
                <a:latin typeface="Arial" charset="0"/>
              </a:rPr>
              <a:t>Döner Kebap</a:t>
            </a:r>
          </a:p>
          <a:p>
            <a:pPr lvl="1" algn="ctr">
              <a:spcBef>
                <a:spcPct val="50000"/>
              </a:spcBef>
            </a:pPr>
            <a:r>
              <a:rPr lang="tr-TR" sz="1500" b="1" dirty="0" err="1">
                <a:latin typeface="Arial" charset="0"/>
              </a:rPr>
              <a:t>Famous</a:t>
            </a:r>
            <a:r>
              <a:rPr lang="tr-TR" sz="1500" b="1" dirty="0">
                <a:latin typeface="Arial" charset="0"/>
              </a:rPr>
              <a:t> </a:t>
            </a:r>
            <a:r>
              <a:rPr lang="tr-TR" sz="1500" b="1" dirty="0" err="1">
                <a:latin typeface="Arial" charset="0"/>
              </a:rPr>
              <a:t>Turkish</a:t>
            </a:r>
            <a:r>
              <a:rPr lang="tr-TR" sz="1500" b="1" dirty="0">
                <a:latin typeface="Arial" charset="0"/>
              </a:rPr>
              <a:t> meal</a:t>
            </a:r>
          </a:p>
        </p:txBody>
      </p:sp>
      <p:sp>
        <p:nvSpPr>
          <p:cNvPr id="5" name="4 Metin kutusu"/>
          <p:cNvSpPr txBox="1"/>
          <p:nvPr/>
        </p:nvSpPr>
        <p:spPr>
          <a:xfrm>
            <a:off x="2483768" y="0"/>
            <a:ext cx="4648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b="1" dirty="0" err="1" smtClean="0">
                <a:solidFill>
                  <a:srgbClr val="FF0000"/>
                </a:solidFill>
              </a:rPr>
              <a:t>Turkish</a:t>
            </a:r>
            <a:r>
              <a:rPr lang="tr-TR" sz="5400" b="1" dirty="0" smtClean="0">
                <a:solidFill>
                  <a:srgbClr val="FF0000"/>
                </a:solidFill>
              </a:rPr>
              <a:t>  </a:t>
            </a:r>
            <a:r>
              <a:rPr lang="tr-TR" sz="5400" b="1" dirty="0" err="1" smtClean="0">
                <a:solidFill>
                  <a:srgbClr val="FF0000"/>
                </a:solidFill>
              </a:rPr>
              <a:t>Cuisine</a:t>
            </a:r>
            <a:endParaRPr lang="tr-TR" sz="54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523301_bakla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3744416" cy="186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180528" y="5805264"/>
            <a:ext cx="4464496" cy="82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tr-TR" sz="2500" b="1" dirty="0">
                <a:latin typeface="Arial" charset="0"/>
              </a:rPr>
              <a:t>Baklava</a:t>
            </a:r>
          </a:p>
          <a:p>
            <a:pPr lvl="1" algn="ctr">
              <a:spcBef>
                <a:spcPct val="50000"/>
              </a:spcBef>
            </a:pPr>
            <a:r>
              <a:rPr lang="tr-TR" sz="1500" b="1" dirty="0" err="1">
                <a:latin typeface="Arial" charset="0"/>
              </a:rPr>
              <a:t>Famous</a:t>
            </a:r>
            <a:r>
              <a:rPr lang="tr-TR" sz="1500" b="1" dirty="0">
                <a:latin typeface="Arial" charset="0"/>
              </a:rPr>
              <a:t> </a:t>
            </a:r>
            <a:r>
              <a:rPr lang="tr-TR" sz="1500" b="1" dirty="0" err="1">
                <a:latin typeface="Arial" charset="0"/>
              </a:rPr>
              <a:t>Turkish</a:t>
            </a:r>
            <a:r>
              <a:rPr lang="tr-TR" sz="1500" b="1" dirty="0">
                <a:latin typeface="Arial" charset="0"/>
              </a:rPr>
              <a:t> </a:t>
            </a:r>
            <a:r>
              <a:rPr lang="tr-TR" sz="1500" b="1" dirty="0" err="1">
                <a:latin typeface="Arial" charset="0"/>
              </a:rPr>
              <a:t>sweet</a:t>
            </a:r>
            <a:endParaRPr lang="tr-TR" sz="1500" b="1" dirty="0">
              <a:latin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463480" y="2780928"/>
            <a:ext cx="4680520" cy="82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tr-TR" sz="2500" b="1" dirty="0" err="1" smtClean="0">
                <a:latin typeface="Arial" charset="0"/>
              </a:rPr>
              <a:t>Turkish</a:t>
            </a:r>
            <a:r>
              <a:rPr lang="tr-TR" sz="2500" b="1" dirty="0" smtClean="0">
                <a:latin typeface="Arial" charset="0"/>
              </a:rPr>
              <a:t> </a:t>
            </a:r>
            <a:r>
              <a:rPr lang="tr-TR" sz="2500" b="1" dirty="0" err="1" smtClean="0">
                <a:latin typeface="Arial" charset="0"/>
              </a:rPr>
              <a:t>Delight</a:t>
            </a:r>
            <a:r>
              <a:rPr lang="tr-TR" sz="2500" b="1" dirty="0" smtClean="0">
                <a:latin typeface="Arial" charset="0"/>
              </a:rPr>
              <a:t> (Lokum)</a:t>
            </a:r>
            <a:endParaRPr lang="tr-TR" sz="2500" b="1" dirty="0">
              <a:latin typeface="Arial" charset="0"/>
            </a:endParaRPr>
          </a:p>
          <a:p>
            <a:pPr lvl="1" algn="ctr">
              <a:spcBef>
                <a:spcPct val="50000"/>
              </a:spcBef>
            </a:pPr>
            <a:r>
              <a:rPr lang="tr-TR" sz="1500" b="1" dirty="0" err="1">
                <a:latin typeface="Arial" charset="0"/>
              </a:rPr>
              <a:t>Famous</a:t>
            </a:r>
            <a:r>
              <a:rPr lang="tr-TR" sz="1500" b="1" dirty="0">
                <a:latin typeface="Arial" charset="0"/>
              </a:rPr>
              <a:t> </a:t>
            </a:r>
            <a:r>
              <a:rPr lang="tr-TR" sz="1500" b="1" dirty="0" err="1">
                <a:latin typeface="Arial" charset="0"/>
              </a:rPr>
              <a:t>Turkish</a:t>
            </a:r>
            <a:r>
              <a:rPr lang="tr-TR" sz="1500" b="1" dirty="0">
                <a:latin typeface="Arial" charset="0"/>
              </a:rPr>
              <a:t> </a:t>
            </a:r>
            <a:r>
              <a:rPr lang="tr-TR" sz="1500" b="1" dirty="0" err="1">
                <a:latin typeface="Arial" charset="0"/>
              </a:rPr>
              <a:t>sweet</a:t>
            </a:r>
            <a:endParaRPr lang="tr-TR" sz="1500" b="1" dirty="0">
              <a:latin typeface="Arial" charset="0"/>
            </a:endParaRPr>
          </a:p>
        </p:txBody>
      </p:sp>
      <p:pic>
        <p:nvPicPr>
          <p:cNvPr id="9" name="8 Resim" descr="lokum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836712"/>
            <a:ext cx="3413784" cy="1968894"/>
          </a:xfrm>
          <a:prstGeom prst="rect">
            <a:avLst/>
          </a:prstGeom>
        </p:spPr>
      </p:pic>
      <p:pic>
        <p:nvPicPr>
          <p:cNvPr id="10" name="Picture 18" descr="http://www.meleklermekani.com/imagehosting/cay-1b1.jpg"/>
          <p:cNvPicPr>
            <a:picLocks noChangeAspect="1" noChangeArrowheads="1"/>
          </p:cNvPicPr>
          <p:nvPr/>
        </p:nvPicPr>
        <p:blipFill>
          <a:blip r:embed="rId5" cstate="print"/>
          <a:srcRect l="14999" r="12141"/>
          <a:stretch>
            <a:fillRect/>
          </a:stretch>
        </p:blipFill>
        <p:spPr bwMode="auto">
          <a:xfrm>
            <a:off x="6228184" y="3642886"/>
            <a:ext cx="2030106" cy="209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679504" y="5733256"/>
            <a:ext cx="4464496" cy="82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tr-TR" sz="2500" b="1" dirty="0" err="1" smtClean="0">
                <a:latin typeface="Arial" charset="0"/>
              </a:rPr>
              <a:t>Tea</a:t>
            </a:r>
            <a:r>
              <a:rPr lang="tr-TR" sz="2500" b="1" dirty="0" smtClean="0">
                <a:latin typeface="Arial" charset="0"/>
              </a:rPr>
              <a:t> (Çay)</a:t>
            </a:r>
            <a:endParaRPr lang="tr-TR" sz="2500" b="1" dirty="0">
              <a:latin typeface="Arial" charset="0"/>
            </a:endParaRPr>
          </a:p>
          <a:p>
            <a:pPr lvl="1" algn="ctr">
              <a:spcBef>
                <a:spcPct val="50000"/>
              </a:spcBef>
            </a:pPr>
            <a:r>
              <a:rPr lang="tr-TR" sz="1500" b="1" dirty="0" err="1">
                <a:latin typeface="Arial" charset="0"/>
              </a:rPr>
              <a:t>Famous</a:t>
            </a:r>
            <a:r>
              <a:rPr lang="tr-TR" sz="1500" b="1" dirty="0">
                <a:latin typeface="Arial" charset="0"/>
              </a:rPr>
              <a:t> </a:t>
            </a:r>
            <a:r>
              <a:rPr lang="tr-TR" sz="1500" b="1" dirty="0" err="1">
                <a:latin typeface="Arial" charset="0"/>
              </a:rPr>
              <a:t>Turkish</a:t>
            </a:r>
            <a:r>
              <a:rPr lang="tr-TR" sz="1500" b="1" dirty="0">
                <a:latin typeface="Arial" charset="0"/>
              </a:rPr>
              <a:t> </a:t>
            </a:r>
            <a:r>
              <a:rPr lang="tr-TR" sz="1500" b="1" dirty="0" err="1" smtClean="0">
                <a:latin typeface="Arial" charset="0"/>
              </a:rPr>
              <a:t>drink</a:t>
            </a:r>
            <a:endParaRPr lang="tr-TR" sz="15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4797425"/>
            <a:ext cx="8064896" cy="1368425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tr-TR" sz="3500" b="1" dirty="0" smtClean="0">
                <a:solidFill>
                  <a:srgbClr val="0070C0"/>
                </a:solidFill>
                <a:latin typeface="Arial" charset="0"/>
              </a:rPr>
              <a:t>PEACE</a:t>
            </a:r>
            <a:r>
              <a:rPr lang="tr-TR" sz="3500" b="1" dirty="0" smtClean="0">
                <a:latin typeface="Arial" charset="0"/>
              </a:rPr>
              <a:t> </a:t>
            </a:r>
            <a:r>
              <a:rPr lang="tr-TR" sz="2600" b="1" dirty="0" smtClean="0">
                <a:latin typeface="Arial" charset="0"/>
              </a:rPr>
              <a:t>AT HOME,</a:t>
            </a:r>
            <a:r>
              <a:rPr lang="tr-TR" sz="4000" b="1" dirty="0" smtClean="0">
                <a:latin typeface="Arial" charset="0"/>
              </a:rPr>
              <a:t> </a:t>
            </a:r>
            <a:r>
              <a:rPr lang="tr-TR" sz="3500" b="1" dirty="0" smtClean="0">
                <a:solidFill>
                  <a:srgbClr val="0070C0"/>
                </a:solidFill>
                <a:latin typeface="Arial" charset="0"/>
              </a:rPr>
              <a:t>PEACE</a:t>
            </a:r>
            <a:r>
              <a:rPr lang="tr-TR" sz="4000" b="1" dirty="0" smtClean="0">
                <a:latin typeface="Arial" charset="0"/>
              </a:rPr>
              <a:t> </a:t>
            </a:r>
            <a:r>
              <a:rPr lang="tr-TR" sz="2600" b="1" dirty="0" smtClean="0">
                <a:latin typeface="Arial" charset="0"/>
              </a:rPr>
              <a:t>IN THE WORLD</a:t>
            </a:r>
          </a:p>
          <a:p>
            <a:pPr algn="r" eaLnBrk="1" hangingPunct="1">
              <a:buFontTx/>
              <a:buNone/>
            </a:pPr>
            <a:r>
              <a:rPr lang="tr-TR" sz="1500" b="1" dirty="0" smtClean="0">
                <a:latin typeface="Arial" charset="0"/>
              </a:rPr>
              <a:t>Mustafa Kemal ATATÜRK</a:t>
            </a:r>
          </a:p>
        </p:txBody>
      </p:sp>
      <p:pic>
        <p:nvPicPr>
          <p:cNvPr id="33795" name="Picture 3" descr="598px-Peace_dov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088" y="1124744"/>
            <a:ext cx="3157605" cy="3168352"/>
          </a:xfrm>
          <a:noFill/>
        </p:spPr>
      </p:pic>
      <p:pic>
        <p:nvPicPr>
          <p:cNvPr id="4" name="Picture 2" descr="240px-MustafaKemalAtatur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7" y="836712"/>
            <a:ext cx="3635553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Thank-You-word-cloud-1024x7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940" y="0"/>
            <a:ext cx="887811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071563" y="5357813"/>
            <a:ext cx="7854950" cy="1500187"/>
          </a:xfrm>
        </p:spPr>
        <p:txBody>
          <a:bodyPr/>
          <a:lstStyle/>
          <a:p>
            <a:pPr marR="0" eaLnBrk="1" hangingPunct="1"/>
            <a:r>
              <a:rPr lang="tr-TR" sz="8000" smtClean="0">
                <a:solidFill>
                  <a:schemeClr val="bg1"/>
                </a:solidFill>
              </a:rPr>
              <a:t>Turkey</a:t>
            </a:r>
          </a:p>
        </p:txBody>
      </p:sp>
      <p:pic>
        <p:nvPicPr>
          <p:cNvPr id="14339" name="Picture 14" descr="http://www.lezzetyolu.com/wp-content/uploads/2011/10/baklava-with-pistachi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4214813"/>
            <a:ext cx="38862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http://adanalikardesler.rehberalem.com/firmalar/22815/urun/doner_4.jpg"/>
          <p:cNvPicPr>
            <a:picLocks noChangeAspect="1" noChangeArrowheads="1"/>
          </p:cNvPicPr>
          <p:nvPr/>
        </p:nvPicPr>
        <p:blipFill>
          <a:blip r:embed="rId4" cstate="print"/>
          <a:srcRect l="16666"/>
          <a:stretch>
            <a:fillRect/>
          </a:stretch>
        </p:blipFill>
        <p:spPr bwMode="auto">
          <a:xfrm>
            <a:off x="0" y="4286250"/>
            <a:ext cx="21431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8" descr="http://www.meleklermekani.com/imagehosting/cay-1b1.jpg"/>
          <p:cNvPicPr>
            <a:picLocks noChangeAspect="1" noChangeArrowheads="1"/>
          </p:cNvPicPr>
          <p:nvPr/>
        </p:nvPicPr>
        <p:blipFill>
          <a:blip r:embed="rId5" cstate="print"/>
          <a:srcRect l="14999" r="12141"/>
          <a:stretch>
            <a:fillRect/>
          </a:stretch>
        </p:blipFill>
        <p:spPr bwMode="auto">
          <a:xfrm>
            <a:off x="6577013" y="4214813"/>
            <a:ext cx="256698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0" descr="Türk Bayra&amp;gbreve;ı, Bayra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076450"/>
            <a:ext cx="349188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419872" y="2209800"/>
            <a:ext cx="53285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i="1" dirty="0" smtClean="0">
                <a:solidFill>
                  <a:srgbClr val="3333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Welcome to </a:t>
            </a:r>
          </a:p>
          <a:p>
            <a:pPr algn="ctr">
              <a:defRPr/>
            </a:pPr>
            <a:r>
              <a:rPr lang="en-US" sz="5400" b="1" i="1" dirty="0" smtClean="0">
                <a:solidFill>
                  <a:srgbClr val="3333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Turkey</a:t>
            </a:r>
            <a:endParaRPr lang="en-US" sz="5400" b="1" i="1" dirty="0">
              <a:solidFill>
                <a:srgbClr val="3333FF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4344" name="Picture 13" descr="http://www.istanbulsporenvanteri.com/FileUpload/bs400361/UrunResim/13425205.jpg"/>
          <p:cNvPicPr>
            <a:picLocks noChangeAspect="1" noChangeArrowheads="1"/>
          </p:cNvPicPr>
          <p:nvPr/>
        </p:nvPicPr>
        <p:blipFill>
          <a:blip r:embed="rId7" cstate="print"/>
          <a:srcRect l="5435" r="10326"/>
          <a:stretch>
            <a:fillRect/>
          </a:stretch>
        </p:blipFill>
        <p:spPr bwMode="auto">
          <a:xfrm>
            <a:off x="4071938" y="0"/>
            <a:ext cx="2214562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5" descr="http://www.deretepe.net/wp-content/uploads/Turkiye-Turizm-Haritasi-Buyuk-Boy.jpg"/>
          <p:cNvPicPr>
            <a:picLocks noChangeAspect="1" noChangeArrowheads="1"/>
          </p:cNvPicPr>
          <p:nvPr/>
        </p:nvPicPr>
        <p:blipFill>
          <a:blip r:embed="rId8" cstate="print"/>
          <a:srcRect l="3700" r="3751"/>
          <a:stretch>
            <a:fillRect/>
          </a:stretch>
        </p:blipFill>
        <p:spPr bwMode="auto">
          <a:xfrm>
            <a:off x="-14288" y="0"/>
            <a:ext cx="37639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2" descr="http://www.bemyo.ankara.edu.tr/UserFiles/Image/06%282%29.jpg"/>
          <p:cNvPicPr>
            <a:picLocks noChangeAspect="1" noChangeArrowheads="1"/>
          </p:cNvPicPr>
          <p:nvPr/>
        </p:nvPicPr>
        <p:blipFill>
          <a:blip r:embed="rId9" cstate="print"/>
          <a:srcRect r="70483"/>
          <a:stretch>
            <a:fillRect/>
          </a:stretch>
        </p:blipFill>
        <p:spPr bwMode="auto">
          <a:xfrm>
            <a:off x="6715125" y="0"/>
            <a:ext cx="200025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800px-Flag_of_Turke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1628800"/>
            <a:ext cx="2448272" cy="1768251"/>
          </a:xfrm>
          <a:noFill/>
        </p:spPr>
      </p:pic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3707904" y="1799959"/>
            <a:ext cx="504056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200" b="1" dirty="0" err="1" smtClean="0">
                <a:solidFill>
                  <a:srgbClr val="1C1C1C"/>
                </a:solidFill>
                <a:latin typeface="Arial" charset="0"/>
              </a:rPr>
              <a:t>The</a:t>
            </a:r>
            <a:r>
              <a:rPr lang="tr-TR" sz="2200" b="1" dirty="0" smtClean="0">
                <a:solidFill>
                  <a:srgbClr val="1C1C1C"/>
                </a:solidFill>
                <a:latin typeface="Arial" charset="0"/>
              </a:rPr>
              <a:t> </a:t>
            </a:r>
            <a:r>
              <a:rPr lang="tr-TR" sz="2200" b="1" dirty="0" err="1" smtClean="0">
                <a:solidFill>
                  <a:srgbClr val="1C1C1C"/>
                </a:solidFill>
                <a:latin typeface="Arial" charset="0"/>
              </a:rPr>
              <a:t>Flag</a:t>
            </a:r>
            <a:r>
              <a:rPr lang="tr-TR" sz="2200" b="1" dirty="0" smtClean="0">
                <a:solidFill>
                  <a:srgbClr val="1C1C1C"/>
                </a:solidFill>
                <a:latin typeface="Arial" charset="0"/>
              </a:rPr>
              <a:t> of </a:t>
            </a:r>
            <a:r>
              <a:rPr lang="tr-TR" sz="2200" b="1" dirty="0" err="1" smtClean="0">
                <a:solidFill>
                  <a:srgbClr val="1C1C1C"/>
                </a:solidFill>
                <a:latin typeface="Arial" charset="0"/>
              </a:rPr>
              <a:t>Turkish</a:t>
            </a:r>
            <a:r>
              <a:rPr lang="tr-TR" sz="2200" b="1" dirty="0" smtClean="0">
                <a:solidFill>
                  <a:srgbClr val="1C1C1C"/>
                </a:solidFill>
                <a:latin typeface="Arial" charset="0"/>
              </a:rPr>
              <a:t> </a:t>
            </a:r>
            <a:r>
              <a:rPr lang="tr-TR" sz="2200" b="1" dirty="0" err="1" smtClean="0">
                <a:solidFill>
                  <a:srgbClr val="1C1C1C"/>
                </a:solidFill>
                <a:latin typeface="Arial" charset="0"/>
              </a:rPr>
              <a:t>Republic</a:t>
            </a:r>
            <a:endParaRPr lang="tr-TR" sz="2200" b="1" dirty="0">
              <a:solidFill>
                <a:srgbClr val="1C1C1C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tr-TR" sz="2200" dirty="0">
                <a:solidFill>
                  <a:srgbClr val="1C1C1C"/>
                </a:solidFill>
                <a:latin typeface="Arial" charset="0"/>
              </a:rPr>
              <a:t>White </a:t>
            </a:r>
            <a:r>
              <a:rPr lang="tr-TR" sz="2200" dirty="0" err="1">
                <a:solidFill>
                  <a:srgbClr val="1C1C1C"/>
                </a:solidFill>
                <a:latin typeface="Arial" charset="0"/>
              </a:rPr>
              <a:t>half</a:t>
            </a:r>
            <a:r>
              <a:rPr lang="tr-TR" sz="2200" dirty="0">
                <a:solidFill>
                  <a:srgbClr val="1C1C1C"/>
                </a:solidFill>
                <a:latin typeface="Arial" charset="0"/>
              </a:rPr>
              <a:t> </a:t>
            </a:r>
            <a:r>
              <a:rPr lang="tr-TR" sz="2200" dirty="0" err="1">
                <a:solidFill>
                  <a:srgbClr val="1C1C1C"/>
                </a:solidFill>
                <a:latin typeface="Arial" charset="0"/>
              </a:rPr>
              <a:t>moon</a:t>
            </a:r>
            <a:r>
              <a:rPr lang="tr-TR" sz="2200" dirty="0">
                <a:solidFill>
                  <a:srgbClr val="1C1C1C"/>
                </a:solidFill>
                <a:latin typeface="Arial" charset="0"/>
              </a:rPr>
              <a:t> </a:t>
            </a:r>
            <a:r>
              <a:rPr lang="tr-TR" sz="2200" dirty="0" err="1">
                <a:solidFill>
                  <a:srgbClr val="1C1C1C"/>
                </a:solidFill>
                <a:latin typeface="Arial" charset="0"/>
              </a:rPr>
              <a:t>and</a:t>
            </a:r>
            <a:r>
              <a:rPr lang="tr-TR" sz="2200" dirty="0">
                <a:solidFill>
                  <a:srgbClr val="1C1C1C"/>
                </a:solidFill>
                <a:latin typeface="Arial" charset="0"/>
              </a:rPr>
              <a:t> star on </a:t>
            </a:r>
            <a:r>
              <a:rPr lang="tr-TR" sz="2200" dirty="0" err="1">
                <a:solidFill>
                  <a:srgbClr val="1C1C1C"/>
                </a:solidFill>
                <a:latin typeface="Arial" charset="0"/>
              </a:rPr>
              <a:t>the</a:t>
            </a:r>
            <a:r>
              <a:rPr lang="tr-TR" sz="2200" dirty="0">
                <a:solidFill>
                  <a:srgbClr val="1C1C1C"/>
                </a:solidFill>
                <a:latin typeface="Arial" charset="0"/>
              </a:rPr>
              <a:t> </a:t>
            </a:r>
            <a:r>
              <a:rPr lang="tr-TR" sz="2200" dirty="0" err="1">
                <a:solidFill>
                  <a:srgbClr val="1C1C1C"/>
                </a:solidFill>
                <a:latin typeface="Arial" charset="0"/>
              </a:rPr>
              <a:t>red</a:t>
            </a:r>
            <a:r>
              <a:rPr lang="tr-TR" sz="2200" dirty="0">
                <a:solidFill>
                  <a:srgbClr val="1C1C1C"/>
                </a:solidFill>
                <a:latin typeface="Arial" charset="0"/>
              </a:rPr>
              <a:t> </a:t>
            </a:r>
            <a:r>
              <a:rPr lang="tr-TR" sz="2200" dirty="0" smtClean="0">
                <a:solidFill>
                  <a:srgbClr val="1C1C1C"/>
                </a:solidFill>
                <a:latin typeface="Arial" charset="0"/>
              </a:rPr>
              <a:t>background</a:t>
            </a:r>
            <a:r>
              <a:rPr lang="tr-TR" sz="2200" dirty="0">
                <a:solidFill>
                  <a:srgbClr val="1C1C1C"/>
                </a:solidFill>
                <a:latin typeface="Arial" charset="0"/>
              </a:rPr>
              <a:t>.</a:t>
            </a:r>
          </a:p>
        </p:txBody>
      </p:sp>
      <p:pic>
        <p:nvPicPr>
          <p:cNvPr id="3076" name="Picture 11" descr="Presidential_Seal_of_the_Republic_of_Turkey 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600" y="4221088"/>
            <a:ext cx="2334022" cy="1511300"/>
          </a:xfrm>
          <a:noFill/>
        </p:spPr>
      </p:pic>
      <p:sp>
        <p:nvSpPr>
          <p:cNvPr id="3077" name="Text Box 14"/>
          <p:cNvSpPr txBox="1">
            <a:spLocks noChangeArrowheads="1"/>
          </p:cNvSpPr>
          <p:nvPr/>
        </p:nvSpPr>
        <p:spPr bwMode="auto">
          <a:xfrm>
            <a:off x="3851920" y="4221088"/>
            <a:ext cx="4392364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tr-TR" sz="2200" b="1" dirty="0" err="1" smtClean="0">
                <a:latin typeface="Arial" charset="0"/>
              </a:rPr>
              <a:t>The</a:t>
            </a:r>
            <a:r>
              <a:rPr lang="tr-TR" sz="2200" b="1" dirty="0" smtClean="0">
                <a:latin typeface="Arial" charset="0"/>
              </a:rPr>
              <a:t> </a:t>
            </a:r>
            <a:r>
              <a:rPr lang="tr-TR" sz="2200" b="1" dirty="0" err="1" smtClean="0">
                <a:latin typeface="Arial" charset="0"/>
              </a:rPr>
              <a:t>Presidential</a:t>
            </a:r>
            <a:r>
              <a:rPr lang="tr-TR" sz="2200" b="1" dirty="0" smtClean="0">
                <a:latin typeface="Arial" charset="0"/>
              </a:rPr>
              <a:t> </a:t>
            </a:r>
            <a:r>
              <a:rPr lang="tr-TR" sz="2200" b="1" dirty="0" err="1">
                <a:latin typeface="Arial" charset="0"/>
              </a:rPr>
              <a:t>Seal</a:t>
            </a:r>
            <a:endParaRPr lang="tr-TR" sz="2200" b="1" dirty="0">
              <a:latin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tr-TR" sz="2200" dirty="0" err="1">
                <a:latin typeface="Arial" charset="0"/>
              </a:rPr>
              <a:t>The</a:t>
            </a:r>
            <a:r>
              <a:rPr lang="tr-TR" sz="2200" dirty="0">
                <a:latin typeface="Arial" charset="0"/>
              </a:rPr>
              <a:t> 16 </a:t>
            </a:r>
            <a:r>
              <a:rPr lang="tr-TR" sz="2200" dirty="0" err="1">
                <a:latin typeface="Arial" charset="0"/>
              </a:rPr>
              <a:t>stars</a:t>
            </a:r>
            <a:r>
              <a:rPr lang="tr-TR" sz="2200" dirty="0">
                <a:latin typeface="Arial" charset="0"/>
              </a:rPr>
              <a:t> </a:t>
            </a:r>
            <a:r>
              <a:rPr lang="tr-TR" sz="2200" dirty="0" err="1">
                <a:latin typeface="Arial" charset="0"/>
              </a:rPr>
              <a:t>represent</a:t>
            </a:r>
            <a:r>
              <a:rPr lang="tr-TR" sz="2200" dirty="0">
                <a:latin typeface="Arial" charset="0"/>
              </a:rPr>
              <a:t> </a:t>
            </a:r>
            <a:r>
              <a:rPr lang="tr-TR" sz="2200" dirty="0" err="1">
                <a:latin typeface="Arial" charset="0"/>
              </a:rPr>
              <a:t>the</a:t>
            </a:r>
            <a:r>
              <a:rPr lang="tr-TR" sz="2200" dirty="0">
                <a:latin typeface="Arial" charset="0"/>
              </a:rPr>
              <a:t> 16 </a:t>
            </a:r>
            <a:r>
              <a:rPr lang="tr-TR" sz="2200" dirty="0" err="1">
                <a:latin typeface="Arial" charset="0"/>
              </a:rPr>
              <a:t>Turkish</a:t>
            </a:r>
            <a:r>
              <a:rPr lang="tr-TR" sz="2200" dirty="0">
                <a:latin typeface="Arial" charset="0"/>
              </a:rPr>
              <a:t> </a:t>
            </a:r>
            <a:r>
              <a:rPr lang="tr-TR" sz="2200" dirty="0" err="1">
                <a:latin typeface="Arial" charset="0"/>
              </a:rPr>
              <a:t>states</a:t>
            </a:r>
            <a:r>
              <a:rPr lang="tr-TR" sz="2200" dirty="0">
                <a:latin typeface="Arial" charset="0"/>
              </a:rPr>
              <a:t> in </a:t>
            </a:r>
            <a:r>
              <a:rPr lang="tr-TR" sz="2200" dirty="0" err="1">
                <a:latin typeface="Arial" charset="0"/>
              </a:rPr>
              <a:t>our</a:t>
            </a:r>
            <a:r>
              <a:rPr lang="tr-TR" sz="2200" dirty="0">
                <a:latin typeface="Arial" charset="0"/>
              </a:rPr>
              <a:t> </a:t>
            </a:r>
            <a:r>
              <a:rPr lang="tr-TR" sz="2200" dirty="0" err="1">
                <a:latin typeface="Arial" charset="0"/>
              </a:rPr>
              <a:t>history</a:t>
            </a:r>
            <a:r>
              <a:rPr lang="tr-TR" sz="2200" dirty="0">
                <a:latin typeface="Arial" charset="0"/>
              </a:rPr>
              <a:t>. </a:t>
            </a:r>
          </a:p>
        </p:txBody>
      </p:sp>
      <p:sp>
        <p:nvSpPr>
          <p:cNvPr id="3078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tr-TR" sz="3600" b="1" dirty="0" err="1" smtClean="0">
                <a:solidFill>
                  <a:srgbClr val="FF0000"/>
                </a:solidFill>
                <a:latin typeface="Arial" charset="0"/>
              </a:rPr>
              <a:t>Turkish</a:t>
            </a:r>
            <a:r>
              <a:rPr lang="tr-TR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  <a:latin typeface="Arial" charset="0"/>
              </a:rPr>
              <a:t>Flag</a:t>
            </a:r>
            <a:r>
              <a:rPr lang="tr-TR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  <a:latin typeface="Arial" charset="0"/>
              </a:rPr>
              <a:t>and</a:t>
            </a:r>
            <a:r>
              <a:rPr lang="tr-TR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  <a:latin typeface="Arial" charset="0"/>
              </a:rPr>
              <a:t>Presidential</a:t>
            </a:r>
            <a:r>
              <a:rPr lang="tr-TR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  <a:latin typeface="Arial" charset="0"/>
              </a:rPr>
              <a:t>Seal</a:t>
            </a:r>
            <a:endParaRPr lang="tr-TR" sz="3600" b="1" dirty="0" smtClean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Ataturk_and_flag_of_Turk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750" y="620713"/>
            <a:ext cx="3744913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0" y="5876925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500" b="1">
                <a:latin typeface="Arial" charset="0"/>
              </a:rPr>
              <a:t>Mustafa Kemal ATATÜRK</a:t>
            </a:r>
          </a:p>
          <a:p>
            <a:pPr algn="ctr">
              <a:spcBef>
                <a:spcPct val="50000"/>
              </a:spcBef>
            </a:pPr>
            <a:r>
              <a:rPr lang="tr-TR" sz="1500" b="1">
                <a:latin typeface="Arial" charset="0"/>
              </a:rPr>
              <a:t>1st President of Turkey ( 1881 – 1938 )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41313"/>
            <a:ext cx="7772400" cy="1143000"/>
          </a:xfrm>
        </p:spPr>
        <p:txBody>
          <a:bodyPr/>
          <a:lstStyle/>
          <a:p>
            <a:pPr eaLnBrk="1" hangingPunct="1"/>
            <a:r>
              <a:rPr lang="tr-TR" sz="2500" b="1" dirty="0" err="1" smtClean="0">
                <a:solidFill>
                  <a:srgbClr val="333333"/>
                </a:solidFill>
                <a:latin typeface="Arial" charset="0"/>
              </a:rPr>
              <a:t>Where</a:t>
            </a:r>
            <a:r>
              <a:rPr lang="tr-TR" sz="2500" b="1" dirty="0" smtClean="0">
                <a:solidFill>
                  <a:srgbClr val="333333"/>
                </a:solidFill>
                <a:latin typeface="Arial" charset="0"/>
              </a:rPr>
              <a:t> is </a:t>
            </a:r>
            <a:r>
              <a:rPr lang="tr-TR" sz="2500" b="1" dirty="0" err="1" smtClean="0">
                <a:solidFill>
                  <a:srgbClr val="333333"/>
                </a:solidFill>
                <a:latin typeface="Arial" charset="0"/>
              </a:rPr>
              <a:t>Turkey</a:t>
            </a:r>
            <a:r>
              <a:rPr lang="tr-TR" sz="2500" b="1" dirty="0" smtClean="0">
                <a:solidFill>
                  <a:srgbClr val="333333"/>
                </a:solidFill>
                <a:latin typeface="Arial" charset="0"/>
              </a:rPr>
              <a:t> on </a:t>
            </a:r>
            <a:r>
              <a:rPr lang="tr-TR" sz="2500" b="1" dirty="0" err="1" smtClean="0">
                <a:solidFill>
                  <a:srgbClr val="333333"/>
                </a:solidFill>
                <a:latin typeface="Arial" charset="0"/>
              </a:rPr>
              <a:t>Map</a:t>
            </a:r>
            <a:r>
              <a:rPr lang="tr-TR" sz="2500" b="1" dirty="0" smtClean="0">
                <a:solidFill>
                  <a:srgbClr val="333333"/>
                </a:solidFill>
                <a:latin typeface="Arial" charset="0"/>
              </a:rPr>
              <a:t>?</a:t>
            </a:r>
          </a:p>
        </p:txBody>
      </p:sp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854286" y="6103506"/>
            <a:ext cx="756084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200" b="1" dirty="0" err="1">
                <a:latin typeface="Arial" charset="0"/>
              </a:rPr>
              <a:t>Turkey</a:t>
            </a:r>
            <a:r>
              <a:rPr lang="tr-TR" sz="2200" b="1" dirty="0">
                <a:latin typeface="Arial" charset="0"/>
              </a:rPr>
              <a:t> </a:t>
            </a:r>
            <a:r>
              <a:rPr lang="tr-TR" sz="2200" b="1" dirty="0" err="1">
                <a:latin typeface="Arial" charset="0"/>
              </a:rPr>
              <a:t>functions</a:t>
            </a:r>
            <a:r>
              <a:rPr lang="tr-TR" sz="2200" b="1" dirty="0">
                <a:latin typeface="Arial" charset="0"/>
              </a:rPr>
              <a:t> as a </a:t>
            </a:r>
            <a:r>
              <a:rPr lang="tr-TR" sz="2200" b="1" dirty="0" err="1">
                <a:latin typeface="Arial" charset="0"/>
              </a:rPr>
              <a:t>bridge</a:t>
            </a:r>
            <a:r>
              <a:rPr lang="tr-TR" sz="2200" b="1" dirty="0">
                <a:latin typeface="Arial" charset="0"/>
              </a:rPr>
              <a:t> </a:t>
            </a:r>
            <a:r>
              <a:rPr lang="tr-TR" sz="2200" b="1" dirty="0" err="1">
                <a:latin typeface="Arial" charset="0"/>
              </a:rPr>
              <a:t>between</a:t>
            </a:r>
            <a:r>
              <a:rPr lang="tr-TR" sz="2200" b="1" dirty="0">
                <a:latin typeface="Arial" charset="0"/>
              </a:rPr>
              <a:t> </a:t>
            </a:r>
            <a:r>
              <a:rPr lang="tr-TR" sz="2200" b="1" dirty="0" err="1">
                <a:latin typeface="Arial" charset="0"/>
              </a:rPr>
              <a:t>Asia</a:t>
            </a:r>
            <a:r>
              <a:rPr lang="tr-TR" sz="2200" b="1" dirty="0">
                <a:latin typeface="Arial" charset="0"/>
              </a:rPr>
              <a:t> </a:t>
            </a:r>
            <a:r>
              <a:rPr lang="tr-TR" sz="2200" b="1" dirty="0" err="1">
                <a:latin typeface="Arial" charset="0"/>
              </a:rPr>
              <a:t>and</a:t>
            </a:r>
            <a:r>
              <a:rPr lang="tr-TR" sz="2200" b="1" dirty="0">
                <a:latin typeface="Arial" charset="0"/>
              </a:rPr>
              <a:t> </a:t>
            </a:r>
            <a:r>
              <a:rPr lang="tr-TR" sz="2200" b="1" dirty="0" smtClean="0">
                <a:latin typeface="Arial" charset="0"/>
              </a:rPr>
              <a:t>Europe</a:t>
            </a:r>
            <a:endParaRPr lang="tr-TR" sz="2200" b="1" dirty="0">
              <a:latin typeface="Arial" charset="0"/>
            </a:endParaRPr>
          </a:p>
        </p:txBody>
      </p:sp>
      <p:pic>
        <p:nvPicPr>
          <p:cNvPr id="5124" name="Picture 10" descr="world_tr cop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196975"/>
            <a:ext cx="4878387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695116" y="260648"/>
            <a:ext cx="79813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0" lvl="4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Turk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ey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is a gateway between Europe and Asia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European and Asian sides are divided by the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Bosp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orus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İ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stanbul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Boğazı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9458" name="Picture 2" descr="http://www.gezicirehber.com/wp-content/uploads/istanbul-bogaz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1772816"/>
            <a:ext cx="7825774" cy="40445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ext Box 3"/>
          <p:cNvSpPr txBox="1">
            <a:spLocks noChangeArrowheads="1"/>
          </p:cNvSpPr>
          <p:nvPr/>
        </p:nvSpPr>
        <p:spPr bwMode="auto">
          <a:xfrm>
            <a:off x="198124" y="5345340"/>
            <a:ext cx="896448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200" b="1" dirty="0" err="1">
                <a:latin typeface="Arial" pitchFamily="34" charset="0"/>
                <a:cs typeface="Arial" pitchFamily="34" charset="0"/>
              </a:rPr>
              <a:t>Turkey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 is </a:t>
            </a:r>
            <a:r>
              <a:rPr lang="tr-TR" sz="2200" b="1" dirty="0" err="1">
                <a:latin typeface="Arial" pitchFamily="34" charset="0"/>
                <a:cs typeface="Arial" pitchFamily="34" charset="0"/>
              </a:rPr>
              <a:t>bordered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>
                <a:latin typeface="Arial" pitchFamily="34" charset="0"/>
                <a:cs typeface="Arial" pitchFamily="34" charset="0"/>
              </a:rPr>
              <a:t>by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>
                <a:latin typeface="Arial" pitchFamily="34" charset="0"/>
                <a:cs typeface="Arial" pitchFamily="34" charset="0"/>
              </a:rPr>
              <a:t>eight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>
                <a:latin typeface="Arial" pitchFamily="34" charset="0"/>
                <a:cs typeface="Arial" pitchFamily="34" charset="0"/>
              </a:rPr>
              <a:t>countries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: </a:t>
            </a:r>
            <a:r>
              <a:rPr lang="tr-TR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Bulgaria</a:t>
            </a:r>
            <a:r>
              <a:rPr lang="tr-TR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>
                <a:latin typeface="Arial" pitchFamily="34" charset="0"/>
                <a:cs typeface="Arial" pitchFamily="34" charset="0"/>
              </a:rPr>
              <a:t>northwest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; </a:t>
            </a:r>
            <a:r>
              <a:rPr lang="tr-TR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Greece</a:t>
            </a:r>
            <a:r>
              <a:rPr lang="tr-TR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>
                <a:latin typeface="Arial" pitchFamily="34" charset="0"/>
                <a:cs typeface="Arial" pitchFamily="34" charset="0"/>
              </a:rPr>
              <a:t>west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;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Georgia</a:t>
            </a:r>
            <a:r>
              <a:rPr lang="tr-TR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>
                <a:latin typeface="Arial" pitchFamily="34" charset="0"/>
                <a:cs typeface="Arial" pitchFamily="34" charset="0"/>
              </a:rPr>
              <a:t>northeast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; </a:t>
            </a:r>
            <a:r>
              <a:rPr lang="tr-TR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Armenia</a:t>
            </a:r>
            <a:r>
              <a:rPr lang="tr-TR" sz="2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Azerbaijan</a:t>
            </a:r>
            <a:r>
              <a:rPr lang="tr-TR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Iran</a:t>
            </a:r>
            <a:r>
              <a:rPr lang="tr-TR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>
                <a:latin typeface="Arial" pitchFamily="34" charset="0"/>
                <a:cs typeface="Arial" pitchFamily="34" charset="0"/>
              </a:rPr>
              <a:t>east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; </a:t>
            </a:r>
            <a:r>
              <a:rPr lang="tr-TR" sz="2200" b="1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Iraq</a:t>
            </a:r>
            <a:r>
              <a:rPr lang="tr-TR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Syria</a:t>
            </a:r>
            <a:r>
              <a:rPr lang="tr-TR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>
                <a:latin typeface="Arial" pitchFamily="34" charset="0"/>
                <a:cs typeface="Arial" pitchFamily="34" charset="0"/>
              </a:rPr>
              <a:t>to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err="1">
                <a:latin typeface="Arial" pitchFamily="34" charset="0"/>
                <a:cs typeface="Arial" pitchFamily="34" charset="0"/>
              </a:rPr>
              <a:t>southeast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5" name="4 Resim" descr="turkiye_ingiliz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4248472"/>
          </a:xfrm>
          <a:prstGeom prst="rect">
            <a:avLst/>
          </a:prstGeom>
        </p:spPr>
      </p:pic>
      <p:sp>
        <p:nvSpPr>
          <p:cNvPr id="6" name="1 Başlık"/>
          <p:cNvSpPr txBox="1">
            <a:spLocks/>
          </p:cNvSpPr>
          <p:nvPr/>
        </p:nvSpPr>
        <p:spPr>
          <a:xfrm>
            <a:off x="251520" y="188640"/>
            <a:ext cx="8712968" cy="1385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country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is </a:t>
            </a: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encircled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by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seas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on </a:t>
            </a: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three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sides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: </a:t>
            </a:r>
            <a:b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Aegean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Sea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to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west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Black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Sea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to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north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and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b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Mediterranean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Sea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to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south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 </a:t>
            </a:r>
            <a:b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5" descr="turkey-map-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165424" cy="4608512"/>
          </a:xfrm>
          <a:prstGeom prst="rect">
            <a:avLst/>
          </a:prstGeom>
          <a:noFill/>
          <a:ln w="57150" cmpd="thinThick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35496" y="404664"/>
            <a:ext cx="9106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err="1" smtClean="0">
                <a:solidFill>
                  <a:srgbClr val="FF0000"/>
                </a:solidFill>
              </a:rPr>
              <a:t>There</a:t>
            </a:r>
            <a:r>
              <a:rPr lang="tr-TR" sz="3600" b="1" dirty="0" smtClean="0">
                <a:solidFill>
                  <a:srgbClr val="FF0000"/>
                </a:solidFill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</a:rPr>
              <a:t>are</a:t>
            </a:r>
            <a:r>
              <a:rPr lang="tr-TR" sz="3600" b="1" dirty="0" smtClean="0">
                <a:solidFill>
                  <a:srgbClr val="FF0000"/>
                </a:solidFill>
              </a:rPr>
              <a:t> 7 </a:t>
            </a:r>
            <a:r>
              <a:rPr lang="tr-TR" sz="3600" b="1" dirty="0" err="1" smtClean="0">
                <a:solidFill>
                  <a:srgbClr val="FF0000"/>
                </a:solidFill>
              </a:rPr>
              <a:t>regions</a:t>
            </a:r>
            <a:r>
              <a:rPr lang="tr-TR" sz="3600" b="1" dirty="0" smtClean="0">
                <a:solidFill>
                  <a:srgbClr val="FF0000"/>
                </a:solidFill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</a:rPr>
              <a:t>and</a:t>
            </a:r>
            <a:r>
              <a:rPr lang="tr-TR" sz="3600" b="1" dirty="0" smtClean="0">
                <a:solidFill>
                  <a:srgbClr val="FF0000"/>
                </a:solidFill>
              </a:rPr>
              <a:t> 81 </a:t>
            </a:r>
            <a:r>
              <a:rPr lang="tr-TR" sz="3600" b="1" dirty="0" err="1" smtClean="0">
                <a:solidFill>
                  <a:srgbClr val="FF0000"/>
                </a:solidFill>
              </a:rPr>
              <a:t>provinces</a:t>
            </a:r>
            <a:r>
              <a:rPr lang="tr-TR" sz="3600" b="1" dirty="0" smtClean="0">
                <a:solidFill>
                  <a:srgbClr val="FF0000"/>
                </a:solidFill>
              </a:rPr>
              <a:t> in </a:t>
            </a:r>
            <a:r>
              <a:rPr lang="tr-TR" sz="3600" b="1" dirty="0" err="1" smtClean="0">
                <a:solidFill>
                  <a:srgbClr val="FF0000"/>
                </a:solidFill>
              </a:rPr>
              <a:t>Turkey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800" b="1" dirty="0" smtClean="0">
                <a:solidFill>
                  <a:srgbClr val="FF0000"/>
                </a:solidFill>
              </a:rPr>
              <a:t>SOME INFORMATION ABOUT TURKEY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marL="533400" indent="-533400" eaLnBrk="1" hangingPunct="1"/>
            <a:r>
              <a:rPr lang="en-GB" sz="2800" b="1" dirty="0" smtClean="0"/>
              <a:t>Capital city		: Ankara</a:t>
            </a:r>
          </a:p>
          <a:p>
            <a:pPr marL="533400" indent="-533400" eaLnBrk="1" hangingPunct="1"/>
            <a:r>
              <a:rPr lang="en-GB" sz="2800" b="1" dirty="0" smtClean="0"/>
              <a:t>Language		: Turkish</a:t>
            </a:r>
          </a:p>
          <a:p>
            <a:pPr marL="533400" indent="-533400" eaLnBrk="1" hangingPunct="1"/>
            <a:r>
              <a:rPr lang="en-GB" sz="2800" b="1" dirty="0" smtClean="0"/>
              <a:t>Political Structure	: Parliamentary democracy</a:t>
            </a:r>
          </a:p>
          <a:p>
            <a:pPr marL="533400" indent="-533400" eaLnBrk="1" hangingPunct="1"/>
            <a:r>
              <a:rPr lang="en-GB" sz="2800" b="1" dirty="0" smtClean="0"/>
              <a:t>Memberships	</a:t>
            </a:r>
            <a:r>
              <a:rPr lang="tr-TR" sz="2800" b="1" dirty="0" smtClean="0"/>
              <a:t>	</a:t>
            </a:r>
            <a:r>
              <a:rPr lang="en-GB" sz="2800" b="1" dirty="0" smtClean="0"/>
              <a:t>: Council of Europe, NATO, OECD, BSEC, OIC, and many other international organizations</a:t>
            </a:r>
          </a:p>
          <a:p>
            <a:pPr marL="533400" indent="-533400" eaLnBrk="1" hangingPunct="1"/>
            <a:endParaRPr lang="en-GB" sz="1200" dirty="0" smtClean="0">
              <a:solidFill>
                <a:srgbClr val="CC0000"/>
              </a:solidFill>
            </a:endParaRPr>
          </a:p>
          <a:p>
            <a:pPr marL="533400" indent="-533400" eaLnBrk="1" hangingPunct="1">
              <a:lnSpc>
                <a:spcPts val="22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tr-TR" sz="1800" b="1" dirty="0" smtClean="0"/>
              <a:t>	</a:t>
            </a:r>
            <a:r>
              <a:rPr lang="en-GB" sz="1800" b="1" dirty="0" smtClean="0">
                <a:solidFill>
                  <a:srgbClr val="0070C0"/>
                </a:solidFill>
              </a:rPr>
              <a:t>NATO: North Atlantic Treaty Organization</a:t>
            </a:r>
          </a:p>
          <a:p>
            <a:pPr marL="533400" indent="-533400" eaLnBrk="1" hangingPunct="1">
              <a:lnSpc>
                <a:spcPts val="22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tr-TR" sz="1800" b="1" dirty="0" smtClean="0">
                <a:solidFill>
                  <a:srgbClr val="0070C0"/>
                </a:solidFill>
              </a:rPr>
              <a:t>	</a:t>
            </a:r>
            <a:r>
              <a:rPr lang="en-GB" sz="1800" b="1" dirty="0" smtClean="0">
                <a:solidFill>
                  <a:srgbClr val="0070C0"/>
                </a:solidFill>
              </a:rPr>
              <a:t>OECD: Organisation for Economic Co-operation and Development</a:t>
            </a:r>
          </a:p>
          <a:p>
            <a:pPr marL="533400" indent="-533400" eaLnBrk="1" hangingPunct="1">
              <a:lnSpc>
                <a:spcPts val="22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tr-TR" sz="1800" b="1" dirty="0" smtClean="0">
                <a:solidFill>
                  <a:srgbClr val="0070C0"/>
                </a:solidFill>
              </a:rPr>
              <a:t>	</a:t>
            </a:r>
            <a:r>
              <a:rPr lang="en-GB" sz="1800" b="1" dirty="0" smtClean="0">
                <a:solidFill>
                  <a:srgbClr val="0070C0"/>
                </a:solidFill>
              </a:rPr>
              <a:t>BSEC: Black Sea Economic Cooperation</a:t>
            </a:r>
            <a:r>
              <a:rPr lang="en-GB" sz="1800" dirty="0" smtClean="0">
                <a:solidFill>
                  <a:srgbClr val="0070C0"/>
                </a:solidFill>
              </a:rPr>
              <a:t> </a:t>
            </a:r>
          </a:p>
          <a:p>
            <a:pPr marL="533400" indent="-533400" eaLnBrk="1" hangingPunct="1">
              <a:lnSpc>
                <a:spcPts val="22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tr-TR" sz="1800" b="1" dirty="0" smtClean="0">
                <a:solidFill>
                  <a:srgbClr val="0070C0"/>
                </a:solidFill>
              </a:rPr>
              <a:t>	</a:t>
            </a:r>
            <a:r>
              <a:rPr lang="en-GB" sz="1800" b="1" dirty="0" smtClean="0">
                <a:solidFill>
                  <a:srgbClr val="0070C0"/>
                </a:solidFill>
              </a:rPr>
              <a:t>OIC</a:t>
            </a:r>
            <a:r>
              <a:rPr lang="tr-TR" sz="1800" b="1" dirty="0" smtClean="0">
                <a:solidFill>
                  <a:srgbClr val="0070C0"/>
                </a:solidFill>
              </a:rPr>
              <a:t>    </a:t>
            </a:r>
            <a:r>
              <a:rPr lang="en-GB" sz="1800" b="1" dirty="0" smtClean="0">
                <a:solidFill>
                  <a:srgbClr val="0070C0"/>
                </a:solidFill>
              </a:rPr>
              <a:t>:</a:t>
            </a:r>
            <a:r>
              <a:rPr lang="en-GB" sz="1800" dirty="0" smtClean="0">
                <a:solidFill>
                  <a:srgbClr val="0070C0"/>
                </a:solidFill>
              </a:rPr>
              <a:t> </a:t>
            </a:r>
            <a:r>
              <a:rPr lang="en-GB" sz="1800" b="1" dirty="0" smtClean="0">
                <a:solidFill>
                  <a:srgbClr val="0070C0"/>
                </a:solidFill>
              </a:rPr>
              <a:t>Organization of the Islamic Conference</a:t>
            </a:r>
            <a:r>
              <a:rPr lang="en-GB" sz="2800" dirty="0" smtClean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380</Words>
  <Application>Microsoft Office PowerPoint</Application>
  <PresentationFormat>Ekran Gösterisi (4:3)</PresentationFormat>
  <Paragraphs>94</Paragraphs>
  <Slides>19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Ofis Teması</vt:lpstr>
      <vt:lpstr>TURKEY / TÜRKİYE</vt:lpstr>
      <vt:lpstr>PowerPoint Sunusu</vt:lpstr>
      <vt:lpstr>Turkish Flag and Presidential Seal</vt:lpstr>
      <vt:lpstr>PowerPoint Sunusu</vt:lpstr>
      <vt:lpstr>Where is Turkey on Map?</vt:lpstr>
      <vt:lpstr>PowerPoint Sunusu</vt:lpstr>
      <vt:lpstr>PowerPoint Sunusu</vt:lpstr>
      <vt:lpstr>PowerPoint Sunusu</vt:lpstr>
      <vt:lpstr>SOME INFORMATION ABOUT TURKEY</vt:lpstr>
      <vt:lpstr>The Largest Cities of Turkey</vt:lpstr>
      <vt:lpstr>Our National Holidays</vt:lpstr>
      <vt:lpstr>Demographics</vt:lpstr>
      <vt:lpstr>Currency</vt:lpstr>
      <vt:lpstr>The main airports of Turkey are  in İstanbul, Ankara and İzmir</vt:lpstr>
      <vt:lpstr>Economy</vt:lpstr>
      <vt:lpstr>Tourism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TURKEY / TÜRKİYE</dc:title>
  <dc:creator>pc</dc:creator>
  <cp:lastModifiedBy>burcu</cp:lastModifiedBy>
  <cp:revision>29</cp:revision>
  <dcterms:created xsi:type="dcterms:W3CDTF">2013-10-23T18:58:21Z</dcterms:created>
  <dcterms:modified xsi:type="dcterms:W3CDTF">2014-06-02T13:36:18Z</dcterms:modified>
</cp:coreProperties>
</file>